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21"/>
  </p:notesMasterIdLst>
  <p:sldIdLst>
    <p:sldId id="256" r:id="rId2"/>
    <p:sldId id="260" r:id="rId3"/>
    <p:sldId id="280" r:id="rId4"/>
    <p:sldId id="272" r:id="rId5"/>
    <p:sldId id="283" r:id="rId6"/>
    <p:sldId id="271" r:id="rId7"/>
    <p:sldId id="281" r:id="rId8"/>
    <p:sldId id="257" r:id="rId9"/>
    <p:sldId id="258" r:id="rId10"/>
    <p:sldId id="261" r:id="rId11"/>
    <p:sldId id="262" r:id="rId12"/>
    <p:sldId id="277" r:id="rId13"/>
    <p:sldId id="279" r:id="rId14"/>
    <p:sldId id="263" r:id="rId15"/>
    <p:sldId id="267" r:id="rId16"/>
    <p:sldId id="264" r:id="rId17"/>
    <p:sldId id="269" r:id="rId18"/>
    <p:sldId id="265"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6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2828BB-B65A-F14B-9EF2-2A9D8F811078}" v="291" dt="2026-02-26T17:58:54.387"/>
    <p1510:client id="{E9E14BA3-46DC-9149-9795-9016A5201593}" v="4198" dt="2026-02-27T05:22:19.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088268-9F25-B74E-ABF0-A41C08E2FD94}" type="datetimeFigureOut">
              <a:rPr lang="en-US" smtClean="0"/>
              <a:t>2/27/2026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154D3C-A79F-F94D-983F-F1EB8EE021D2}" type="slidenum">
              <a:rPr lang="en-US" smtClean="0"/>
              <a:t>‹#›</a:t>
            </a:fld>
            <a:endParaRPr lang="en-US"/>
          </a:p>
        </p:txBody>
      </p:sp>
    </p:spTree>
    <p:extLst>
      <p:ext uri="{BB962C8B-B14F-4D97-AF65-F5344CB8AC3E}">
        <p14:creationId xmlns:p14="http://schemas.microsoft.com/office/powerpoint/2010/main" val="78992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E639C-9324-A321-6145-10B8E4542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FD9DD-0C71-9FBC-ACD2-D908557C1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A650C-B9BC-564C-569F-0C113DF138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3273F8-4782-B123-67AE-48CE937D7F30}"/>
              </a:ext>
            </a:extLst>
          </p:cNvPr>
          <p:cNvSpPr>
            <a:spLocks noGrp="1"/>
          </p:cNvSpPr>
          <p:nvPr>
            <p:ph type="sldNum" sz="quarter" idx="5"/>
          </p:nvPr>
        </p:nvSpPr>
        <p:spPr/>
        <p:txBody>
          <a:bodyPr/>
          <a:lstStyle/>
          <a:p>
            <a:fld id="{CF154D3C-A79F-F94D-983F-F1EB8EE021D2}" type="slidenum">
              <a:rPr lang="en-US" smtClean="0"/>
              <a:t>5</a:t>
            </a:fld>
            <a:endParaRPr lang="en-US"/>
          </a:p>
        </p:txBody>
      </p:sp>
    </p:spTree>
    <p:extLst>
      <p:ext uri="{BB962C8B-B14F-4D97-AF65-F5344CB8AC3E}">
        <p14:creationId xmlns:p14="http://schemas.microsoft.com/office/powerpoint/2010/main" val="309076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54D3C-A79F-F94D-983F-F1EB8EE021D2}" type="slidenum">
              <a:rPr lang="en-US" smtClean="0"/>
              <a:t>6</a:t>
            </a:fld>
            <a:endParaRPr lang="en-US"/>
          </a:p>
        </p:txBody>
      </p:sp>
    </p:spTree>
    <p:extLst>
      <p:ext uri="{BB962C8B-B14F-4D97-AF65-F5344CB8AC3E}">
        <p14:creationId xmlns:p14="http://schemas.microsoft.com/office/powerpoint/2010/main" val="2249458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7332A-55DE-1F13-56CA-87C2BCB2A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31C0E-754D-4845-661D-853562EE2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7FEF9-5C5E-ACB4-2CE0-9599BD7E6F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2ED39C-0093-C674-AB83-A355F4C8E47C}"/>
              </a:ext>
            </a:extLst>
          </p:cNvPr>
          <p:cNvSpPr>
            <a:spLocks noGrp="1"/>
          </p:cNvSpPr>
          <p:nvPr>
            <p:ph type="sldNum" sz="quarter" idx="5"/>
          </p:nvPr>
        </p:nvSpPr>
        <p:spPr/>
        <p:txBody>
          <a:bodyPr/>
          <a:lstStyle/>
          <a:p>
            <a:fld id="{CF154D3C-A79F-F94D-983F-F1EB8EE021D2}" type="slidenum">
              <a:rPr lang="en-US" smtClean="0"/>
              <a:t>7</a:t>
            </a:fld>
            <a:endParaRPr lang="en-US"/>
          </a:p>
        </p:txBody>
      </p:sp>
    </p:spTree>
    <p:extLst>
      <p:ext uri="{BB962C8B-B14F-4D97-AF65-F5344CB8AC3E}">
        <p14:creationId xmlns:p14="http://schemas.microsoft.com/office/powerpoint/2010/main" val="4220037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70F9-58B8-4DAE-EDA4-4246385A94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C9F0B5-8FEF-E25A-48F4-09373BBDB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E1D4AF-6575-E7CA-E2B8-AFF3ED1EDFD5}"/>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75EF52C3-6F34-65AB-548E-0069E11C4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19F79C-059F-C919-E267-0C64757780B6}"/>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184111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CFF36-8F7D-93AF-91D6-33B5F4B3B8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5881C9-8E8E-2E68-239D-713A25F2B4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378E9-4EA3-8F9C-1DBA-F88FDDA58AE7}"/>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7967E23B-D9F0-3D42-5C4A-95F34CF23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73101-A667-E86B-2AC4-C476A9E7BEEC}"/>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3862300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D0B1E-FB78-AF28-2899-0C903DB64C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A7FAA4-AF67-EFDB-B2EE-59B23F142B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B240D7-3928-B70B-04F3-A42208D1AA22}"/>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BF72F36C-B02F-D3FF-2365-174E9B875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C9FB1-BEEF-8744-6F73-4DA0A9EFD8FC}"/>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199489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176B-D16E-0DB0-0849-9CD351406B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601CB4-775B-D8C0-1474-9C937FC616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E84A26-EFFE-CA08-D1D6-3602FE68BD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91AC98-E529-637C-6FF2-4D13EBFCB8AA}"/>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6" name="Footer Placeholder 5">
            <a:extLst>
              <a:ext uri="{FF2B5EF4-FFF2-40B4-BE49-F238E27FC236}">
                <a16:creationId xmlns:a16="http://schemas.microsoft.com/office/drawing/2014/main" id="{5B4F5E3F-2051-EC5E-2F87-126254766D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5EB9AF-CAD1-6212-5220-21ACB4FE9403}"/>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3753072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843A-8073-6F0D-3ED2-1A322C0374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35DB86-E605-C054-E232-A0638DAB5D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E0CAB6-66F4-DF9F-F7FE-84A986624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ECBF14-89E4-3C03-47D5-24B1CCC41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9B9D57-3E7B-B149-590E-F99D98DEE7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707DEC-8359-E06C-8B3D-C5FF3990664F}"/>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8" name="Footer Placeholder 7">
            <a:extLst>
              <a:ext uri="{FF2B5EF4-FFF2-40B4-BE49-F238E27FC236}">
                <a16:creationId xmlns:a16="http://schemas.microsoft.com/office/drawing/2014/main" id="{79E7B3AE-6AA1-AE13-75A8-EB0323ED9E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23977-42F4-EA5C-5D0A-AE50B357660E}"/>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2313151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526D-FD3A-D57A-24C7-9BFAE7D9C6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7DA890-9BF1-3099-12FE-11EF450D0F99}"/>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4" name="Footer Placeholder 3">
            <a:extLst>
              <a:ext uri="{FF2B5EF4-FFF2-40B4-BE49-F238E27FC236}">
                <a16:creationId xmlns:a16="http://schemas.microsoft.com/office/drawing/2014/main" id="{A212B7E2-B3B2-882A-0648-25B7AA8552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D8089D-1F49-8956-8FE5-0C6BE6141668}"/>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232640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B80122-2065-13F8-A23B-8DD932F9A20C}"/>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3" name="Footer Placeholder 2">
            <a:extLst>
              <a:ext uri="{FF2B5EF4-FFF2-40B4-BE49-F238E27FC236}">
                <a16:creationId xmlns:a16="http://schemas.microsoft.com/office/drawing/2014/main" id="{4838BEE9-A72A-AA4D-7933-F3211E5D38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37A0C4-B3DA-5F98-1C1F-4B62B92BE1ED}"/>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3607482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DA907-1CF1-6121-8445-F65EADBADF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BC3FED-55DD-0E57-C229-BE3D198510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2C8695-1C9B-1A68-C028-2040365FE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39B593-8123-327C-A257-98FDC9C4319C}"/>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6" name="Footer Placeholder 5">
            <a:extLst>
              <a:ext uri="{FF2B5EF4-FFF2-40B4-BE49-F238E27FC236}">
                <a16:creationId xmlns:a16="http://schemas.microsoft.com/office/drawing/2014/main" id="{2421F3B1-2177-8AE5-6138-B58FD128E8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88DE3C-1F35-0E13-2ED2-9007FA2F7EA4}"/>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355818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FCD9C-70AA-A467-98CA-7DCD0E0517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D1F6E0-BA4D-2253-2473-0F8543432E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E2F9D2-8B26-8D1A-1A2D-F4A5C8501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1ABFF-171C-D785-C4D6-2A84CBF734CC}"/>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6" name="Footer Placeholder 5">
            <a:extLst>
              <a:ext uri="{FF2B5EF4-FFF2-40B4-BE49-F238E27FC236}">
                <a16:creationId xmlns:a16="http://schemas.microsoft.com/office/drawing/2014/main" id="{235DF8E1-9734-B918-7843-E9721E26EA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90EFBA-C6E5-0C3A-C6E1-7B3A422665AB}"/>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125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3BBD-CE5C-6151-1C22-E6E06F32D7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D9D5FA-646D-A05E-98A4-C61A54103C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13FC-340B-313B-C4F1-67A6D248FFAF}"/>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D679A701-8702-9EC1-13D0-462F8914F7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9B1F6E-D11D-4FCD-BE08-89284084ED38}"/>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283211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1CCE1A-E9B8-0749-7B6A-397957FBD3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79C189-4610-258F-3549-E014391590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6FB7E8-A5FC-FE6A-4330-2D6796B6B564}"/>
              </a:ext>
            </a:extLst>
          </p:cNvPr>
          <p:cNvSpPr>
            <a:spLocks noGrp="1"/>
          </p:cNvSpPr>
          <p:nvPr>
            <p:ph type="dt" sz="half" idx="10"/>
          </p:nvPr>
        </p:nvSpPr>
        <p:spPr/>
        <p:txBody>
          <a:body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E32DBAAC-5E31-CCD7-BA9D-7A326FB8FF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DCEF70-87D3-6393-FD79-EBD8BE15C750}"/>
              </a:ext>
            </a:extLst>
          </p:cNvPr>
          <p:cNvSpPr>
            <a:spLocks noGrp="1"/>
          </p:cNvSpPr>
          <p:nvPr>
            <p:ph type="sldNum" sz="quarter" idx="12"/>
          </p:nvPr>
        </p:nvSpPr>
        <p:spPr/>
        <p:txBody>
          <a:bodyPr/>
          <a:lstStyle/>
          <a:p>
            <a:fld id="{1CEF9AE7-5619-47E1-8546-36E42C71A733}" type="slidenum">
              <a:rPr lang="en-US" smtClean="0"/>
              <a:t>‹#›</a:t>
            </a:fld>
            <a:endParaRPr lang="en-US"/>
          </a:p>
        </p:txBody>
      </p:sp>
    </p:spTree>
    <p:extLst>
      <p:ext uri="{BB962C8B-B14F-4D97-AF65-F5344CB8AC3E}">
        <p14:creationId xmlns:p14="http://schemas.microsoft.com/office/powerpoint/2010/main" val="2328672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DA5572-363D-61A0-6E11-E1F05367C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7B22BA-4DA6-2EF8-DEDF-549FEDFCE7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0894D-D31C-6FA2-BF26-6F089F9976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06C3C3-C988-4A21-91CE-1B8D1114D988}" type="datetimeFigureOut">
              <a:rPr lang="en-US" smtClean="0"/>
              <a:t>2/27/2026</a:t>
            </a:fld>
            <a:endParaRPr lang="en-US"/>
          </a:p>
        </p:txBody>
      </p:sp>
      <p:sp>
        <p:nvSpPr>
          <p:cNvPr id="5" name="Footer Placeholder 4">
            <a:extLst>
              <a:ext uri="{FF2B5EF4-FFF2-40B4-BE49-F238E27FC236}">
                <a16:creationId xmlns:a16="http://schemas.microsoft.com/office/drawing/2014/main" id="{7A1B8800-1EE9-60A8-8BF6-8986035F60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42DEC9-ECF1-6A0E-3445-36D4987B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EF9AE7-5619-47E1-8546-36E42C71A733}" type="slidenum">
              <a:rPr lang="en-US" smtClean="0"/>
              <a:t>‹#›</a:t>
            </a:fld>
            <a:endParaRPr lang="en-US"/>
          </a:p>
        </p:txBody>
      </p:sp>
    </p:spTree>
    <p:extLst>
      <p:ext uri="{BB962C8B-B14F-4D97-AF65-F5344CB8AC3E}">
        <p14:creationId xmlns:p14="http://schemas.microsoft.com/office/powerpoint/2010/main" val="851813677"/>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ztaxreturn.com/?utm_source=bigwest@utm_medium=sponsorship@utm_campaign=landing-page"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student.athlete@eztaxreturn.com" TargetMode="External"/><Relationship Id="rId2" Type="http://schemas.openxmlformats.org/officeDocument/2006/relationships/hyperlink" Target="http://www.eztaxreturn.com/sunbel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irs.gov/wheres-my-refun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irs.gov/individuals/check-if-you-need-to-file-a-tax-return#amount-to-fil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ncdor.gov/taxes-forms/individual-income-tax" TargetMode="External"/><Relationship Id="rId3" Type="http://schemas.openxmlformats.org/officeDocument/2006/relationships/hyperlink" Target="https://www.revenue.alabama.gov/faqs/who-must-file-an-alabama-individual-income-tax-return/" TargetMode="External"/><Relationship Id="rId7" Type="http://schemas.openxmlformats.org/officeDocument/2006/relationships/hyperlink" Target="https://www.dor.ms.gov/individuals/individual-income-tax"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revenue.louisiana.gov/individuals/general-resources/individual-income-tax/?utm_source=openai" TargetMode="External"/><Relationship Id="rId11" Type="http://schemas.openxmlformats.org/officeDocument/2006/relationships/hyperlink" Target="https://tax.wv.gov/Individuals/Pages/Individuals.aspx" TargetMode="External"/><Relationship Id="rId5" Type="http://schemas.openxmlformats.org/officeDocument/2006/relationships/hyperlink" Target="https://dor.georgia.gov/residency-filing-requirements" TargetMode="External"/><Relationship Id="rId10" Type="http://schemas.openxmlformats.org/officeDocument/2006/relationships/hyperlink" Target="https://www.tax.virginia.gov/individual-income-tax" TargetMode="External"/><Relationship Id="rId4" Type="http://schemas.openxmlformats.org/officeDocument/2006/relationships/hyperlink" Target="https://www.dfa.arkansas.gov/office/taxes/income-tax-administration/individual-income-tax/faqs/" TargetMode="External"/><Relationship Id="rId9" Type="http://schemas.openxmlformats.org/officeDocument/2006/relationships/hyperlink" Target="https://dor.sc.gov/tax/individual-incom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hlinkClick r:id="rId2"/>
            <a:extLst>
              <a:ext uri="{FF2B5EF4-FFF2-40B4-BE49-F238E27FC236}">
                <a16:creationId xmlns:a16="http://schemas.microsoft.com/office/drawing/2014/main" id="{7875DE98-2138-CE7B-24F5-9D3A1CB1400C}"/>
              </a:ext>
            </a:extLst>
          </p:cNvPr>
          <p:cNvSpPr txBox="1">
            <a:spLocks noChangeAspect="1" noChangeArrowheads="1"/>
          </p:cNvSpPr>
          <p:nvPr/>
        </p:nvSpPr>
        <p:spPr bwMode="auto">
          <a:xfrm>
            <a:off x="1524000" y="4740721"/>
            <a:ext cx="9144000" cy="21335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a:t>Tips to help make filing your taxes </a:t>
            </a:r>
            <a:r>
              <a:rPr lang="en-US" sz="3200" err="1"/>
              <a:t>ez</a:t>
            </a:r>
            <a:r>
              <a:rPr lang="en-US" sz="3200"/>
              <a:t>!                 </a:t>
            </a:r>
            <a:endParaRPr lang="en-US" sz="3200">
              <a:solidFill>
                <a:srgbClr val="F4640C"/>
              </a:solidFill>
            </a:endParaRPr>
          </a:p>
        </p:txBody>
      </p:sp>
      <p:pic>
        <p:nvPicPr>
          <p:cNvPr id="8" name="Picture 7" descr="sunbelt-bert.png">
            <a:extLst>
              <a:ext uri="{FF2B5EF4-FFF2-40B4-BE49-F238E27FC236}">
                <a16:creationId xmlns:a16="http://schemas.microsoft.com/office/drawing/2014/main" id="{37505F28-7003-E80B-F5C3-885E31F8FF4E}"/>
              </a:ext>
            </a:extLst>
          </p:cNvPr>
          <p:cNvPicPr>
            <a:picLocks noChangeAspect="1"/>
          </p:cNvPicPr>
          <p:nvPr/>
        </p:nvPicPr>
        <p:blipFill>
          <a:blip r:embed="rId3"/>
          <a:srcRect r="749" b="2286"/>
          <a:stretch>
            <a:fillRect/>
          </a:stretch>
        </p:blipFill>
        <p:spPr>
          <a:xfrm>
            <a:off x="3132329" y="1050479"/>
            <a:ext cx="6220367" cy="2011995"/>
          </a:xfrm>
          <a:prstGeom prst="rect">
            <a:avLst/>
          </a:prstGeom>
        </p:spPr>
      </p:pic>
      <p:pic>
        <p:nvPicPr>
          <p:cNvPr id="9" name="Picture 8" descr="ezTaxReturn-LogoHomepage2021.png">
            <a:extLst>
              <a:ext uri="{FF2B5EF4-FFF2-40B4-BE49-F238E27FC236}">
                <a16:creationId xmlns:a16="http://schemas.microsoft.com/office/drawing/2014/main" id="{A32B3DB7-183D-F02B-4660-323224862CAA}"/>
              </a:ext>
            </a:extLst>
          </p:cNvPr>
          <p:cNvPicPr>
            <a:picLocks noChangeAspect="1"/>
          </p:cNvPicPr>
          <p:nvPr/>
        </p:nvPicPr>
        <p:blipFill>
          <a:blip r:embed="rId4"/>
          <a:stretch>
            <a:fillRect/>
          </a:stretch>
        </p:blipFill>
        <p:spPr>
          <a:xfrm>
            <a:off x="3786553" y="3513326"/>
            <a:ext cx="4618894" cy="896817"/>
          </a:xfrm>
          <a:prstGeom prst="rect">
            <a:avLst/>
          </a:prstGeom>
        </p:spPr>
      </p:pic>
      <p:sp>
        <p:nvSpPr>
          <p:cNvPr id="10" name="TextBox 9">
            <a:extLst>
              <a:ext uri="{FF2B5EF4-FFF2-40B4-BE49-F238E27FC236}">
                <a16:creationId xmlns:a16="http://schemas.microsoft.com/office/drawing/2014/main" id="{4F5F55A7-A06C-BD68-405B-0E40CA66270F}"/>
              </a:ext>
            </a:extLst>
          </p:cNvPr>
          <p:cNvSpPr txBox="1"/>
          <p:nvPr/>
        </p:nvSpPr>
        <p:spPr>
          <a:xfrm>
            <a:off x="5968314" y="2928551"/>
            <a:ext cx="404278" cy="584775"/>
          </a:xfrm>
          <a:prstGeom prst="rect">
            <a:avLst/>
          </a:prstGeom>
          <a:noFill/>
        </p:spPr>
        <p:txBody>
          <a:bodyPr wrap="none" rtlCol="0">
            <a:spAutoFit/>
          </a:bodyPr>
          <a:lstStyle/>
          <a:p>
            <a:pPr algn="ctr"/>
            <a:r>
              <a:rPr lang="en-US" sz="3200" b="1"/>
              <a:t>+</a:t>
            </a:r>
          </a:p>
        </p:txBody>
      </p:sp>
    </p:spTree>
    <p:extLst>
      <p:ext uri="{BB962C8B-B14F-4D97-AF65-F5344CB8AC3E}">
        <p14:creationId xmlns:p14="http://schemas.microsoft.com/office/powerpoint/2010/main" val="252052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08CB91-3C91-3CB9-118C-5C546671AC1F}"/>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858D36-3635-58BE-644E-34CB01038950}"/>
              </a:ext>
            </a:extLst>
          </p:cNvPr>
          <p:cNvSpPr>
            <a:spLocks noGrp="1"/>
          </p:cNvSpPr>
          <p:nvPr>
            <p:ph type="title"/>
          </p:nvPr>
        </p:nvSpPr>
        <p:spPr>
          <a:xfrm>
            <a:off x="686834" y="1153572"/>
            <a:ext cx="3200400" cy="4461163"/>
          </a:xfrm>
        </p:spPr>
        <p:txBody>
          <a:bodyPr>
            <a:normAutofit/>
          </a:bodyPr>
          <a:lstStyle/>
          <a:p>
            <a:r>
              <a:rPr lang="en-US">
                <a:solidFill>
                  <a:srgbClr val="FFFFFF"/>
                </a:solidFill>
              </a:rPr>
              <a:t>Getting Started! </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80A541-0BCF-B021-4923-ADD019549FDE}"/>
              </a:ext>
            </a:extLst>
          </p:cNvPr>
          <p:cNvSpPr>
            <a:spLocks noGrp="1"/>
          </p:cNvSpPr>
          <p:nvPr>
            <p:ph idx="1"/>
          </p:nvPr>
        </p:nvSpPr>
        <p:spPr>
          <a:xfrm>
            <a:off x="4447308" y="981485"/>
            <a:ext cx="7339445" cy="5559642"/>
          </a:xfrm>
        </p:spPr>
        <p:txBody>
          <a:bodyPr anchor="ctr">
            <a:normAutofit/>
          </a:bodyPr>
          <a:lstStyle/>
          <a:p>
            <a:pPr marL="0" indent="0">
              <a:buNone/>
            </a:pPr>
            <a:r>
              <a:rPr lang="en-US">
                <a:solidFill>
                  <a:srgbClr val="F4640C"/>
                </a:solidFill>
              </a:rPr>
              <a:t>Agenda</a:t>
            </a:r>
            <a:endParaRPr lang="en-US"/>
          </a:p>
          <a:p>
            <a:pPr marL="0" indent="0">
              <a:buNone/>
            </a:pPr>
            <a:endParaRPr lang="en-US" sz="1800"/>
          </a:p>
          <a:p>
            <a:r>
              <a:rPr lang="en-US" sz="1800"/>
              <a:t>Website Review</a:t>
            </a:r>
          </a:p>
          <a:p>
            <a:r>
              <a:rPr lang="en-US" sz="1800"/>
              <a:t>Important Info For Student Athletes</a:t>
            </a:r>
          </a:p>
          <a:p>
            <a:r>
              <a:rPr lang="en-US" sz="1800"/>
              <a:t>Q and A</a:t>
            </a:r>
          </a:p>
          <a:p>
            <a:pPr marL="0" indent="0">
              <a:buNone/>
            </a:pPr>
            <a:endParaRPr lang="en-US" sz="2600"/>
          </a:p>
        </p:txBody>
      </p:sp>
      <p:sp>
        <p:nvSpPr>
          <p:cNvPr id="4" name="TextBox 3">
            <a:extLst>
              <a:ext uri="{FF2B5EF4-FFF2-40B4-BE49-F238E27FC236}">
                <a16:creationId xmlns:a16="http://schemas.microsoft.com/office/drawing/2014/main" id="{17791351-B5F8-BDFE-7400-FAC5538A62BE}"/>
              </a:ext>
            </a:extLst>
          </p:cNvPr>
          <p:cNvSpPr txBox="1"/>
          <p:nvPr/>
        </p:nvSpPr>
        <p:spPr>
          <a:xfrm>
            <a:off x="166635" y="6337160"/>
            <a:ext cx="326572"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a:t>
            </a:r>
          </a:p>
        </p:txBody>
      </p:sp>
    </p:spTree>
    <p:extLst>
      <p:ext uri="{BB962C8B-B14F-4D97-AF65-F5344CB8AC3E}">
        <p14:creationId xmlns:p14="http://schemas.microsoft.com/office/powerpoint/2010/main" val="403588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52876E-5F34-E089-001D-383A7BE60566}"/>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49A9973-25B5-3034-9529-E919C7437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3035162-5177-4A0E-C44E-6D85B15D8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E228F6-CF89-D64C-32A7-D38499FBD8FA}"/>
              </a:ext>
            </a:extLst>
          </p:cNvPr>
          <p:cNvSpPr>
            <a:spLocks noGrp="1"/>
          </p:cNvSpPr>
          <p:nvPr>
            <p:ph type="title"/>
          </p:nvPr>
        </p:nvSpPr>
        <p:spPr>
          <a:xfrm>
            <a:off x="686834" y="1153572"/>
            <a:ext cx="3200400" cy="4461163"/>
          </a:xfrm>
        </p:spPr>
        <p:txBody>
          <a:bodyPr>
            <a:normAutofit/>
          </a:bodyPr>
          <a:lstStyle/>
          <a:p>
            <a:r>
              <a:rPr lang="en-US">
                <a:solidFill>
                  <a:srgbClr val="FFFFFF"/>
                </a:solidFill>
              </a:rPr>
              <a:t>Getting Started! </a:t>
            </a:r>
          </a:p>
        </p:txBody>
      </p:sp>
      <p:sp>
        <p:nvSpPr>
          <p:cNvPr id="7" name="Arc 6">
            <a:extLst>
              <a:ext uri="{FF2B5EF4-FFF2-40B4-BE49-F238E27FC236}">
                <a16:creationId xmlns:a16="http://schemas.microsoft.com/office/drawing/2014/main" id="{A8FE9371-867B-0699-E352-2BF10B13C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B1721F0-8054-0BF9-3892-6829EC30D26D}"/>
              </a:ext>
            </a:extLst>
          </p:cNvPr>
          <p:cNvSpPr>
            <a:spLocks noGrp="1"/>
          </p:cNvSpPr>
          <p:nvPr>
            <p:ph idx="1"/>
          </p:nvPr>
        </p:nvSpPr>
        <p:spPr>
          <a:xfrm>
            <a:off x="4447308" y="981485"/>
            <a:ext cx="7339445" cy="5559642"/>
          </a:xfrm>
        </p:spPr>
        <p:txBody>
          <a:bodyPr anchor="ctr">
            <a:normAutofit lnSpcReduction="10000"/>
          </a:bodyPr>
          <a:lstStyle/>
          <a:p>
            <a:pPr marL="0" indent="0">
              <a:buNone/>
            </a:pPr>
            <a:r>
              <a:rPr lang="en-US">
                <a:solidFill>
                  <a:srgbClr val="F4640C"/>
                </a:solidFill>
              </a:rPr>
              <a:t>Quick Reference</a:t>
            </a:r>
            <a:endParaRPr lang="en-US"/>
          </a:p>
          <a:p>
            <a:pPr marL="0" indent="0">
              <a:buNone/>
            </a:pPr>
            <a:endParaRPr lang="en-US" sz="1800"/>
          </a:p>
          <a:p>
            <a:pPr marL="0" indent="0">
              <a:buNone/>
            </a:pPr>
            <a:r>
              <a:rPr lang="en-US" sz="2200">
                <a:latin typeface="Aptos"/>
                <a:cs typeface="Arial"/>
              </a:rPr>
              <a:t>1. </a:t>
            </a:r>
            <a:r>
              <a:rPr lang="en-US" sz="2200"/>
              <a:t>Start filing your taxes at </a:t>
            </a:r>
            <a:r>
              <a:rPr lang="en-US" sz="2200">
                <a:hlinkClick r:id="rId2"/>
              </a:rPr>
              <a:t>www.eztaxreturn.com/sunbelt</a:t>
            </a:r>
            <a:br>
              <a:rPr lang="en-US" sz="2200"/>
            </a:br>
            <a:endParaRPr lang="en-US" sz="2200"/>
          </a:p>
          <a:p>
            <a:pPr marL="0" indent="0">
              <a:buNone/>
            </a:pPr>
            <a:r>
              <a:rPr lang="en-US" sz="2200">
                <a:latin typeface="Aptos"/>
                <a:cs typeface="Arial"/>
              </a:rPr>
              <a:t>2. </a:t>
            </a:r>
            <a:r>
              <a:rPr lang="en-US" sz="2200"/>
              <a:t>You get access to:</a:t>
            </a:r>
            <a:endParaRPr lang="en-US" sz="2200">
              <a:latin typeface="Aptos"/>
              <a:cs typeface="Courier New"/>
            </a:endParaRPr>
          </a:p>
          <a:p>
            <a:pPr marL="457200" lvl="1" indent="0">
              <a:buNone/>
            </a:pPr>
            <a:endParaRPr lang="en-US" sz="1600">
              <a:latin typeface="Aptos"/>
              <a:cs typeface="Courier New"/>
            </a:endParaRPr>
          </a:p>
          <a:p>
            <a:pPr lvl="1"/>
            <a:r>
              <a:rPr lang="en-US" sz="2100">
                <a:latin typeface="Aptos"/>
                <a:cs typeface="Courier New"/>
              </a:rPr>
              <a:t>The ezTaxReturn DIY (Do it yourself) online tax filing application.</a:t>
            </a:r>
            <a:br>
              <a:rPr lang="en-US" sz="2100">
                <a:latin typeface="Aptos"/>
                <a:cs typeface="Courier New"/>
              </a:rPr>
            </a:br>
            <a:endParaRPr lang="en-US" sz="2100">
              <a:latin typeface="Aptos"/>
              <a:cs typeface="Courier New"/>
            </a:endParaRPr>
          </a:p>
          <a:p>
            <a:pPr lvl="1"/>
            <a:r>
              <a:rPr lang="en-US" sz="2100">
                <a:latin typeface="Aptos"/>
                <a:cs typeface="Courier New"/>
              </a:rPr>
              <a:t>Dedicated</a:t>
            </a:r>
            <a:r>
              <a:rPr lang="en-US" sz="2100"/>
              <a:t> support representatives.</a:t>
            </a:r>
            <a:br>
              <a:rPr lang="en-US" sz="2100"/>
            </a:br>
            <a:endParaRPr lang="en-US" sz="2100"/>
          </a:p>
          <a:p>
            <a:pPr lvl="1"/>
            <a:r>
              <a:rPr lang="en-US" sz="2100">
                <a:latin typeface="Aptos" panose="02110004020202020204"/>
                <a:cs typeface="Courier New"/>
              </a:rPr>
              <a:t>Simple</a:t>
            </a:r>
            <a:r>
              <a:rPr lang="en-US" sz="2100"/>
              <a:t> step-by-step videos.</a:t>
            </a:r>
            <a:br>
              <a:rPr lang="en-US" sz="2100"/>
            </a:br>
            <a:endParaRPr lang="en-US" sz="2100"/>
          </a:p>
          <a:p>
            <a:pPr lvl="1"/>
            <a:r>
              <a:rPr lang="en-US" sz="2100">
                <a:latin typeface="Aptos"/>
                <a:cs typeface="Courier New"/>
              </a:rPr>
              <a:t>Links</a:t>
            </a:r>
            <a:r>
              <a:rPr lang="en-US" sz="2100"/>
              <a:t> to FAQ's and tax articles.</a:t>
            </a:r>
            <a:br>
              <a:rPr lang="en-US" sz="2100"/>
            </a:br>
            <a:r>
              <a:rPr lang="en-US" sz="2400"/>
              <a:t> </a:t>
            </a:r>
            <a:endParaRPr lang="en-US"/>
          </a:p>
          <a:p>
            <a:pPr marL="0" indent="0">
              <a:buNone/>
            </a:pPr>
            <a:r>
              <a:rPr lang="en-US" sz="2200">
                <a:latin typeface="Aptos"/>
                <a:cs typeface="Arial"/>
              </a:rPr>
              <a:t>3.</a:t>
            </a:r>
            <a:r>
              <a:rPr lang="en-US" sz="2200"/>
              <a:t> Ask questions using </a:t>
            </a:r>
          </a:p>
          <a:p>
            <a:pPr marL="0" indent="0">
              <a:buNone/>
            </a:pPr>
            <a:r>
              <a:rPr lang="en-US" sz="2200">
                <a:hlinkClick r:id="rId3"/>
              </a:rPr>
              <a:t>student.athlete@eztaxreturn.com</a:t>
            </a:r>
            <a:endParaRPr lang="en-US" sz="2200"/>
          </a:p>
          <a:p>
            <a:endParaRPr lang="en-US" sz="1800"/>
          </a:p>
          <a:p>
            <a:pPr marL="0" indent="0">
              <a:buNone/>
            </a:pPr>
            <a:endParaRPr lang="en-US" sz="2600"/>
          </a:p>
        </p:txBody>
      </p:sp>
      <p:sp>
        <p:nvSpPr>
          <p:cNvPr id="10" name="TextBox 9">
            <a:extLst>
              <a:ext uri="{FF2B5EF4-FFF2-40B4-BE49-F238E27FC236}">
                <a16:creationId xmlns:a16="http://schemas.microsoft.com/office/drawing/2014/main" id="{66C9DAF5-623E-59CF-0AF8-D53C657C62B4}"/>
              </a:ext>
            </a:extLst>
          </p:cNvPr>
          <p:cNvSpPr txBox="1"/>
          <p:nvPr/>
        </p:nvSpPr>
        <p:spPr>
          <a:xfrm>
            <a:off x="187568" y="6330461"/>
            <a:ext cx="2930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2</a:t>
            </a:r>
          </a:p>
        </p:txBody>
      </p:sp>
    </p:spTree>
    <p:extLst>
      <p:ext uri="{BB962C8B-B14F-4D97-AF65-F5344CB8AC3E}">
        <p14:creationId xmlns:p14="http://schemas.microsoft.com/office/powerpoint/2010/main" val="1722778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FADCFC-3DBE-E5FB-312A-75942560FB05}"/>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2784D150-7371-5CA7-1921-3A7D901AE5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50EEA58-F6DF-0A82-2A91-EFC8ACFA1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011447-C40F-459B-1B87-28EBDAB31874}"/>
              </a:ext>
            </a:extLst>
          </p:cNvPr>
          <p:cNvSpPr>
            <a:spLocks noGrp="1"/>
          </p:cNvSpPr>
          <p:nvPr>
            <p:ph type="title"/>
          </p:nvPr>
        </p:nvSpPr>
        <p:spPr>
          <a:xfrm>
            <a:off x="686834" y="1153572"/>
            <a:ext cx="3200400" cy="4461163"/>
          </a:xfrm>
        </p:spPr>
        <p:txBody>
          <a:bodyPr>
            <a:normAutofit/>
          </a:bodyPr>
          <a:lstStyle/>
          <a:p>
            <a:r>
              <a:rPr lang="en-US">
                <a:solidFill>
                  <a:srgbClr val="FFFFFF"/>
                </a:solidFill>
              </a:rPr>
              <a:t>Important Dates/Info! </a:t>
            </a:r>
          </a:p>
        </p:txBody>
      </p:sp>
      <p:sp>
        <p:nvSpPr>
          <p:cNvPr id="7" name="Arc 6">
            <a:extLst>
              <a:ext uri="{FF2B5EF4-FFF2-40B4-BE49-F238E27FC236}">
                <a16:creationId xmlns:a16="http://schemas.microsoft.com/office/drawing/2014/main" id="{6294170F-442A-72F5-C7A8-BDEE623C9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CB38A9-AEB3-D583-09FF-5B5DFF38209F}"/>
              </a:ext>
            </a:extLst>
          </p:cNvPr>
          <p:cNvSpPr>
            <a:spLocks noGrp="1"/>
          </p:cNvSpPr>
          <p:nvPr>
            <p:ph idx="1"/>
          </p:nvPr>
        </p:nvSpPr>
        <p:spPr>
          <a:xfrm>
            <a:off x="4447308" y="404542"/>
            <a:ext cx="7339445" cy="5559642"/>
          </a:xfrm>
        </p:spPr>
        <p:txBody>
          <a:bodyPr anchor="ctr">
            <a:normAutofit/>
          </a:bodyPr>
          <a:lstStyle/>
          <a:p>
            <a:pPr marL="0" indent="0">
              <a:buNone/>
            </a:pPr>
            <a:r>
              <a:rPr lang="en-US">
                <a:solidFill>
                  <a:srgbClr val="F4640C"/>
                </a:solidFill>
              </a:rPr>
              <a:t>Quick Reference</a:t>
            </a:r>
            <a:endParaRPr lang="en-US"/>
          </a:p>
          <a:p>
            <a:pPr marL="0" indent="0">
              <a:buNone/>
            </a:pPr>
            <a:endParaRPr lang="en-US" sz="1800"/>
          </a:p>
          <a:p>
            <a:pPr marL="514350" indent="-514350">
              <a:buAutoNum type="arabicPeriod"/>
            </a:pPr>
            <a:r>
              <a:rPr lang="en-US" sz="2200">
                <a:latin typeface="Aptos"/>
                <a:cs typeface="Arial"/>
              </a:rPr>
              <a:t>You should have received W-2’s and 1099’s from the payers (employer or company who paid you) by February 2nd.</a:t>
            </a:r>
          </a:p>
          <a:p>
            <a:pPr marL="514350" indent="-514350">
              <a:buAutoNum type="arabicPeriod"/>
            </a:pPr>
            <a:r>
              <a:rPr lang="en-US" sz="2200">
                <a:latin typeface="Aptos"/>
                <a:cs typeface="Arial"/>
              </a:rPr>
              <a:t>Taxes are due by April 15th, 2026.</a:t>
            </a:r>
          </a:p>
          <a:p>
            <a:pPr marL="514350" indent="-514350">
              <a:buAutoNum type="arabicPeriod"/>
            </a:pPr>
            <a:r>
              <a:rPr lang="en-US" sz="2200">
                <a:latin typeface="Aptos"/>
                <a:cs typeface="Arial"/>
              </a:rPr>
              <a:t>Check your refund status here: </a:t>
            </a:r>
            <a:r>
              <a:rPr lang="en-US" sz="2200">
                <a:ea typeface="+mn-lt"/>
                <a:cs typeface="+mn-lt"/>
                <a:hlinkClick r:id="rId2"/>
              </a:rPr>
              <a:t>https://www.irs.gov/wheres-my-refund</a:t>
            </a:r>
            <a:endParaRPr lang="en-US" sz="2200">
              <a:latin typeface="Aptos"/>
              <a:cs typeface="Arial"/>
            </a:endParaRPr>
          </a:p>
        </p:txBody>
      </p:sp>
      <p:sp>
        <p:nvSpPr>
          <p:cNvPr id="4" name="TextBox 3">
            <a:extLst>
              <a:ext uri="{FF2B5EF4-FFF2-40B4-BE49-F238E27FC236}">
                <a16:creationId xmlns:a16="http://schemas.microsoft.com/office/drawing/2014/main" id="{2C9CC233-0DD2-54C0-AAD4-6F50C2E54440}"/>
              </a:ext>
            </a:extLst>
          </p:cNvPr>
          <p:cNvSpPr txBox="1"/>
          <p:nvPr/>
        </p:nvSpPr>
        <p:spPr>
          <a:xfrm>
            <a:off x="152399" y="6342184"/>
            <a:ext cx="351693"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3</a:t>
            </a:r>
          </a:p>
        </p:txBody>
      </p:sp>
    </p:spTree>
    <p:extLst>
      <p:ext uri="{BB962C8B-B14F-4D97-AF65-F5344CB8AC3E}">
        <p14:creationId xmlns:p14="http://schemas.microsoft.com/office/powerpoint/2010/main" val="280347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D2BC1B-4294-2939-FB67-B7F93F0F9659}"/>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B2BF3FE-285D-9618-0F2A-A5A0D892C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C22EA198-1690-B06A-89FF-BB951BEF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C25CDA-03DE-22B2-8C96-BAC1E2F6655C}"/>
              </a:ext>
            </a:extLst>
          </p:cNvPr>
          <p:cNvSpPr>
            <a:spLocks noGrp="1"/>
          </p:cNvSpPr>
          <p:nvPr>
            <p:ph type="title"/>
          </p:nvPr>
        </p:nvSpPr>
        <p:spPr>
          <a:xfrm>
            <a:off x="686834" y="1153572"/>
            <a:ext cx="3200400" cy="4461163"/>
          </a:xfrm>
        </p:spPr>
        <p:txBody>
          <a:bodyPr>
            <a:normAutofit/>
          </a:bodyPr>
          <a:lstStyle/>
          <a:p>
            <a:r>
              <a:rPr lang="en-US">
                <a:solidFill>
                  <a:srgbClr val="FFFFFF"/>
                </a:solidFill>
              </a:rPr>
              <a:t>Do You</a:t>
            </a:r>
            <a:br>
              <a:rPr lang="en-US">
                <a:solidFill>
                  <a:srgbClr val="FFFFFF"/>
                </a:solidFill>
              </a:rPr>
            </a:br>
            <a:r>
              <a:rPr lang="en-US">
                <a:solidFill>
                  <a:srgbClr val="FFFFFF"/>
                </a:solidFill>
              </a:rPr>
              <a:t>Need to </a:t>
            </a:r>
            <a:br>
              <a:rPr lang="en-US">
                <a:solidFill>
                  <a:srgbClr val="FFFFFF"/>
                </a:solidFill>
              </a:rPr>
            </a:br>
            <a:r>
              <a:rPr lang="en-US">
                <a:solidFill>
                  <a:srgbClr val="FFFFFF"/>
                </a:solidFill>
              </a:rPr>
              <a:t>File?</a:t>
            </a:r>
          </a:p>
        </p:txBody>
      </p:sp>
      <p:sp>
        <p:nvSpPr>
          <p:cNvPr id="7" name="Arc 6">
            <a:extLst>
              <a:ext uri="{FF2B5EF4-FFF2-40B4-BE49-F238E27FC236}">
                <a16:creationId xmlns:a16="http://schemas.microsoft.com/office/drawing/2014/main" id="{7021DC94-C42F-E251-7F9B-6DC354575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764E45-EBA7-30EF-727B-A8DF5A28E4D5}"/>
              </a:ext>
            </a:extLst>
          </p:cNvPr>
          <p:cNvSpPr>
            <a:spLocks noGrp="1"/>
          </p:cNvSpPr>
          <p:nvPr>
            <p:ph idx="1"/>
          </p:nvPr>
        </p:nvSpPr>
        <p:spPr>
          <a:xfrm>
            <a:off x="4447308" y="1075268"/>
            <a:ext cx="6906491" cy="5058081"/>
          </a:xfrm>
        </p:spPr>
        <p:txBody>
          <a:bodyPr anchor="ctr">
            <a:normAutofit/>
          </a:bodyPr>
          <a:lstStyle/>
          <a:p>
            <a:pPr marL="0" indent="0">
              <a:buNone/>
            </a:pPr>
            <a:r>
              <a:rPr lang="en-US">
                <a:solidFill>
                  <a:srgbClr val="F4640C"/>
                </a:solidFill>
              </a:rPr>
              <a:t>Determining if You Need to File a Federal Return</a:t>
            </a:r>
          </a:p>
          <a:p>
            <a:pPr marL="0" indent="0">
              <a:buNone/>
            </a:pPr>
            <a:endParaRPr lang="en-US" sz="1800"/>
          </a:p>
          <a:p>
            <a:r>
              <a:rPr lang="en-US" sz="1800"/>
              <a:t>The IRS requires that you file a federal tax return if your income (for a Single person) is</a:t>
            </a:r>
            <a:r>
              <a:rPr lang="en-US" sz="1800" b="1"/>
              <a:t> $15,750</a:t>
            </a:r>
            <a:r>
              <a:rPr lang="en-US" sz="1800"/>
              <a:t> or more for tax year 2025. While you may not be technically required to file a federal tax return because your income was less than this, </a:t>
            </a:r>
            <a:r>
              <a:rPr lang="en-US" sz="1800" b="1"/>
              <a:t>if you had federal and/or state taxes withheld from your pay</a:t>
            </a:r>
            <a:r>
              <a:rPr lang="en-US" sz="1800"/>
              <a:t> (i.e., taxes paid through payroll), you can receive a refund of the taxes you paid by filing a tax return. You can always search here for the federal filing requirements as they change annually - </a:t>
            </a:r>
            <a:r>
              <a:rPr lang="en-US" sz="1800">
                <a:hlinkClick r:id="rId3"/>
              </a:rPr>
              <a:t>Check if you need to file a tax return | Internal Revenue Service</a:t>
            </a:r>
            <a:r>
              <a:rPr lang="en-US" sz="1800"/>
              <a:t>. </a:t>
            </a:r>
            <a:endParaRPr lang="en-US" sz="1800">
              <a:ea typeface="+mn-lt"/>
              <a:cs typeface="+mn-lt"/>
            </a:endParaRPr>
          </a:p>
          <a:p>
            <a:r>
              <a:rPr lang="en-US" sz="1800"/>
              <a:t>Attention gig workers (like Uber or DoorDash drivers)! You are likely considered to be </a:t>
            </a:r>
            <a:r>
              <a:rPr lang="en-US" sz="1800" b="1"/>
              <a:t>self-employed</a:t>
            </a:r>
            <a:r>
              <a:rPr lang="en-US" sz="1800"/>
              <a:t>, for tax purposes. If you earned income through self-employment, you are required to file a federal tax return if you have over $400 in net earnings (total earnings minus expenses). </a:t>
            </a:r>
          </a:p>
          <a:p>
            <a:endParaRPr lang="en-US" sz="1800"/>
          </a:p>
          <a:p>
            <a:pPr marL="0" indent="0">
              <a:buNone/>
            </a:pPr>
            <a:endParaRPr lang="en-US" sz="2600"/>
          </a:p>
        </p:txBody>
      </p:sp>
      <p:sp>
        <p:nvSpPr>
          <p:cNvPr id="4" name="TextBox 3">
            <a:extLst>
              <a:ext uri="{FF2B5EF4-FFF2-40B4-BE49-F238E27FC236}">
                <a16:creationId xmlns:a16="http://schemas.microsoft.com/office/drawing/2014/main" id="{DA0CDF58-29D3-DFA6-B77C-59836C652E5D}"/>
              </a:ext>
            </a:extLst>
          </p:cNvPr>
          <p:cNvSpPr txBox="1"/>
          <p:nvPr/>
        </p:nvSpPr>
        <p:spPr>
          <a:xfrm>
            <a:off x="164122" y="6377353"/>
            <a:ext cx="52753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4</a:t>
            </a:r>
          </a:p>
        </p:txBody>
      </p:sp>
    </p:spTree>
    <p:extLst>
      <p:ext uri="{BB962C8B-B14F-4D97-AF65-F5344CB8AC3E}">
        <p14:creationId xmlns:p14="http://schemas.microsoft.com/office/powerpoint/2010/main" val="3245633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5B63FF-9380-3FE4-BFAA-047BDA6199EE}"/>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C121CFC4-C04D-BE7E-D1E2-F99B43B00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898380A9-6013-BA4C-410D-2233469E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8B19DC-8D39-AA6E-123F-EFE0416B91D2}"/>
              </a:ext>
            </a:extLst>
          </p:cNvPr>
          <p:cNvSpPr>
            <a:spLocks noGrp="1"/>
          </p:cNvSpPr>
          <p:nvPr>
            <p:ph type="title"/>
          </p:nvPr>
        </p:nvSpPr>
        <p:spPr>
          <a:xfrm>
            <a:off x="686834" y="1153572"/>
            <a:ext cx="3200400" cy="4461163"/>
          </a:xfrm>
        </p:spPr>
        <p:txBody>
          <a:bodyPr>
            <a:normAutofit/>
          </a:bodyPr>
          <a:lstStyle/>
          <a:p>
            <a:r>
              <a:rPr lang="en-US">
                <a:solidFill>
                  <a:srgbClr val="FFFFFF"/>
                </a:solidFill>
              </a:rPr>
              <a:t>Do You</a:t>
            </a:r>
            <a:br>
              <a:rPr lang="en-US"/>
            </a:br>
            <a:r>
              <a:rPr lang="en-US">
                <a:solidFill>
                  <a:srgbClr val="FFFFFF"/>
                </a:solidFill>
              </a:rPr>
              <a:t>Need to </a:t>
            </a:r>
            <a:br>
              <a:rPr lang="en-US"/>
            </a:br>
            <a:r>
              <a:rPr lang="en-US">
                <a:solidFill>
                  <a:srgbClr val="FFFFFF"/>
                </a:solidFill>
              </a:rPr>
              <a:t>File State?</a:t>
            </a:r>
          </a:p>
        </p:txBody>
      </p:sp>
      <p:sp>
        <p:nvSpPr>
          <p:cNvPr id="7" name="Arc 6">
            <a:extLst>
              <a:ext uri="{FF2B5EF4-FFF2-40B4-BE49-F238E27FC236}">
                <a16:creationId xmlns:a16="http://schemas.microsoft.com/office/drawing/2014/main" id="{D23A4B06-BD06-B90F-8069-9AFBB1A1E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B25540B-C096-2A1F-A234-56CCF03556DF}"/>
              </a:ext>
            </a:extLst>
          </p:cNvPr>
          <p:cNvSpPr>
            <a:spLocks noGrp="1"/>
          </p:cNvSpPr>
          <p:nvPr>
            <p:ph idx="1"/>
          </p:nvPr>
        </p:nvSpPr>
        <p:spPr>
          <a:xfrm>
            <a:off x="4447308" y="911146"/>
            <a:ext cx="6906491" cy="4148705"/>
          </a:xfrm>
        </p:spPr>
        <p:txBody>
          <a:bodyPr anchor="ctr">
            <a:normAutofit/>
          </a:bodyPr>
          <a:lstStyle/>
          <a:p>
            <a:pPr marL="0" indent="0">
              <a:buNone/>
            </a:pPr>
            <a:r>
              <a:rPr lang="en-US">
                <a:solidFill>
                  <a:srgbClr val="F4640C"/>
                </a:solidFill>
              </a:rPr>
              <a:t>Determining if You Need to File a State Return</a:t>
            </a:r>
          </a:p>
          <a:p>
            <a:pPr marL="0" indent="0">
              <a:buNone/>
            </a:pPr>
            <a:endParaRPr lang="en-US" sz="1800"/>
          </a:p>
          <a:p>
            <a:r>
              <a:rPr lang="en-US" sz="1800"/>
              <a:t>State tax filing requirements often differ from federal filing requirements. </a:t>
            </a:r>
            <a:r>
              <a:rPr lang="en-US" sz="1800" b="1"/>
              <a:t>Even if you are not required to file a federal tax return (because you made less than $15,750 in wages or less than $400 in self-employment income), you may be required to file a state tax return.</a:t>
            </a:r>
            <a:r>
              <a:rPr lang="en-US" sz="1800"/>
              <a:t> </a:t>
            </a:r>
          </a:p>
          <a:p>
            <a:endParaRPr lang="en-US" sz="1800"/>
          </a:p>
          <a:p>
            <a:r>
              <a:rPr lang="en-US" sz="1800"/>
              <a:t>The next page has links to your state tax filing requirements. </a:t>
            </a:r>
          </a:p>
          <a:p>
            <a:endParaRPr lang="en-US" sz="1800"/>
          </a:p>
          <a:p>
            <a:pPr marL="0" indent="0">
              <a:buNone/>
            </a:pPr>
            <a:endParaRPr lang="en-US" sz="2600"/>
          </a:p>
        </p:txBody>
      </p:sp>
      <p:sp>
        <p:nvSpPr>
          <p:cNvPr id="4" name="TextBox 3">
            <a:extLst>
              <a:ext uri="{FF2B5EF4-FFF2-40B4-BE49-F238E27FC236}">
                <a16:creationId xmlns:a16="http://schemas.microsoft.com/office/drawing/2014/main" id="{493B3B70-A816-749A-F729-B63277A56A91}"/>
              </a:ext>
            </a:extLst>
          </p:cNvPr>
          <p:cNvSpPr txBox="1"/>
          <p:nvPr/>
        </p:nvSpPr>
        <p:spPr>
          <a:xfrm>
            <a:off x="164122" y="6377353"/>
            <a:ext cx="52753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5</a:t>
            </a:r>
          </a:p>
        </p:txBody>
      </p:sp>
    </p:spTree>
    <p:extLst>
      <p:ext uri="{BB962C8B-B14F-4D97-AF65-F5344CB8AC3E}">
        <p14:creationId xmlns:p14="http://schemas.microsoft.com/office/powerpoint/2010/main" val="133730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59E3F9-23AA-EAC4-F446-5F7487F50C78}"/>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BA7C45F-EEA9-5862-F6B6-01322B39F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537360A4-5C6E-8688-410D-D276C2D5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CC7B8-5FF2-F32E-95CC-5069B4187990}"/>
              </a:ext>
            </a:extLst>
          </p:cNvPr>
          <p:cNvSpPr>
            <a:spLocks noGrp="1"/>
          </p:cNvSpPr>
          <p:nvPr>
            <p:ph type="title"/>
          </p:nvPr>
        </p:nvSpPr>
        <p:spPr>
          <a:xfrm>
            <a:off x="686834" y="1153572"/>
            <a:ext cx="3200400" cy="4461163"/>
          </a:xfrm>
        </p:spPr>
        <p:txBody>
          <a:bodyPr>
            <a:normAutofit/>
          </a:bodyPr>
          <a:lstStyle/>
          <a:p>
            <a:r>
              <a:rPr lang="en-US">
                <a:solidFill>
                  <a:srgbClr val="FFFFFF"/>
                </a:solidFill>
              </a:rPr>
              <a:t>State Links</a:t>
            </a:r>
            <a:endParaRPr lang="en-US"/>
          </a:p>
        </p:txBody>
      </p:sp>
      <p:sp>
        <p:nvSpPr>
          <p:cNvPr id="7" name="Arc 6">
            <a:extLst>
              <a:ext uri="{FF2B5EF4-FFF2-40B4-BE49-F238E27FC236}">
                <a16:creationId xmlns:a16="http://schemas.microsoft.com/office/drawing/2014/main" id="{CD261598-20B8-1E14-022A-D7A0D6225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C284AA-E239-D64C-D8E2-99E1629CB96F}"/>
              </a:ext>
            </a:extLst>
          </p:cNvPr>
          <p:cNvSpPr>
            <a:spLocks noGrp="1"/>
          </p:cNvSpPr>
          <p:nvPr>
            <p:ph idx="1"/>
          </p:nvPr>
        </p:nvSpPr>
        <p:spPr>
          <a:xfrm>
            <a:off x="4447308" y="911146"/>
            <a:ext cx="6906491" cy="5585619"/>
          </a:xfrm>
        </p:spPr>
        <p:txBody>
          <a:bodyPr anchor="ctr">
            <a:normAutofit fontScale="62500" lnSpcReduction="20000"/>
          </a:bodyPr>
          <a:lstStyle/>
          <a:p>
            <a:pPr marL="0" indent="0">
              <a:buNone/>
            </a:pPr>
            <a:r>
              <a:rPr lang="en-US">
                <a:solidFill>
                  <a:srgbClr val="F4640C"/>
                </a:solidFill>
              </a:rPr>
              <a:t>Tax Filing Requirements For Each State</a:t>
            </a:r>
          </a:p>
          <a:p>
            <a:pPr marL="0" indent="0">
              <a:buNone/>
            </a:pPr>
            <a:endParaRPr lang="en-US" sz="1800"/>
          </a:p>
          <a:p>
            <a:r>
              <a:rPr lang="en-US"/>
              <a:t>Alabama - </a:t>
            </a:r>
            <a:r>
              <a:rPr lang="en-US">
                <a:hlinkClick r:id="rId3"/>
              </a:rPr>
              <a:t>https://www.revenue.alabama.gov/faqs/who-must-file-an-alabama-individual-income-tax-return/</a:t>
            </a:r>
            <a:endParaRPr lang="en-US"/>
          </a:p>
          <a:p>
            <a:r>
              <a:rPr lang="en-US"/>
              <a:t>Arkansas - </a:t>
            </a:r>
            <a:r>
              <a:rPr lang="en-US">
                <a:hlinkClick r:id="rId4"/>
              </a:rPr>
              <a:t>https://www.dfa.arkansas.gov/office/taxes/income-tax-administration/individual-income-tax/faqs/</a:t>
            </a:r>
            <a:endParaRPr lang="en-US"/>
          </a:p>
          <a:p>
            <a:r>
              <a:rPr lang="en-US"/>
              <a:t>Georgia - </a:t>
            </a:r>
            <a:r>
              <a:rPr lang="en-US">
                <a:hlinkClick r:id="rId5"/>
              </a:rPr>
              <a:t>https://dor.georgia.gov/residency-filing-requirements</a:t>
            </a:r>
            <a:endParaRPr lang="en-US"/>
          </a:p>
          <a:p>
            <a:r>
              <a:rPr lang="en-US"/>
              <a:t>Louisiana - </a:t>
            </a:r>
            <a:r>
              <a:rPr lang="en-US">
                <a:hlinkClick r:id="rId6"/>
              </a:rPr>
              <a:t>https://revenue.louisiana.gov/individuals/general-resources/individual-income-tax/?utm_source=openai</a:t>
            </a:r>
            <a:endParaRPr lang="en-US"/>
          </a:p>
          <a:p>
            <a:r>
              <a:rPr lang="en-US"/>
              <a:t>Mississippi - </a:t>
            </a:r>
            <a:r>
              <a:rPr lang="en-US">
                <a:hlinkClick r:id="rId7"/>
              </a:rPr>
              <a:t>https://www.dor.ms.gov/individuals/individual-income-tax</a:t>
            </a:r>
            <a:endParaRPr lang="en-US"/>
          </a:p>
          <a:p>
            <a:r>
              <a:rPr lang="en-US"/>
              <a:t>North Carolina - </a:t>
            </a:r>
            <a:r>
              <a:rPr lang="en-US">
                <a:hlinkClick r:id="rId8"/>
              </a:rPr>
              <a:t>https://www.ncdor.gov/taxes-forms/individual-income-tax</a:t>
            </a:r>
            <a:endParaRPr lang="en-US"/>
          </a:p>
          <a:p>
            <a:r>
              <a:rPr lang="en-US"/>
              <a:t>South Carolina - </a:t>
            </a:r>
            <a:r>
              <a:rPr lang="en-US">
                <a:hlinkClick r:id="rId9"/>
              </a:rPr>
              <a:t>https://dor.sc.gov/tax/individual-income</a:t>
            </a:r>
            <a:endParaRPr lang="en-US"/>
          </a:p>
          <a:p>
            <a:r>
              <a:rPr lang="en-US"/>
              <a:t>Texas – No personal income tax! </a:t>
            </a:r>
          </a:p>
          <a:p>
            <a:r>
              <a:rPr lang="en-US"/>
              <a:t>Virginia - </a:t>
            </a:r>
            <a:r>
              <a:rPr lang="en-US">
                <a:hlinkClick r:id="rId10"/>
              </a:rPr>
              <a:t>https://www.tax.virginia.gov/individual-income-tax</a:t>
            </a:r>
            <a:endParaRPr lang="en-US"/>
          </a:p>
          <a:p>
            <a:r>
              <a:rPr lang="en-US"/>
              <a:t>West Virginia - </a:t>
            </a:r>
            <a:r>
              <a:rPr lang="en-US">
                <a:hlinkClick r:id="rId11"/>
              </a:rPr>
              <a:t>https://tax.wv.gov/Individuals/Pages/Individuals.aspx</a:t>
            </a:r>
            <a:endParaRPr lang="en-US"/>
          </a:p>
          <a:p>
            <a:endParaRPr lang="en-US" sz="1800"/>
          </a:p>
          <a:p>
            <a:pPr marL="0" indent="0">
              <a:buNone/>
            </a:pPr>
            <a:endParaRPr lang="en-US" sz="2600"/>
          </a:p>
        </p:txBody>
      </p:sp>
      <p:sp>
        <p:nvSpPr>
          <p:cNvPr id="4" name="TextBox 3">
            <a:extLst>
              <a:ext uri="{FF2B5EF4-FFF2-40B4-BE49-F238E27FC236}">
                <a16:creationId xmlns:a16="http://schemas.microsoft.com/office/drawing/2014/main" id="{AFE28BE7-8517-08BA-3D69-EA62022DFB50}"/>
              </a:ext>
            </a:extLst>
          </p:cNvPr>
          <p:cNvSpPr txBox="1"/>
          <p:nvPr/>
        </p:nvSpPr>
        <p:spPr>
          <a:xfrm>
            <a:off x="152400" y="6353907"/>
            <a:ext cx="3751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6</a:t>
            </a:r>
          </a:p>
        </p:txBody>
      </p:sp>
    </p:spTree>
    <p:extLst>
      <p:ext uri="{BB962C8B-B14F-4D97-AF65-F5344CB8AC3E}">
        <p14:creationId xmlns:p14="http://schemas.microsoft.com/office/powerpoint/2010/main" val="1440863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1081CF-7BEC-3F5D-AFBF-536C3A3D1CF7}"/>
              </a:ext>
            </a:extLst>
          </p:cNvPr>
          <p:cNvSpPr>
            <a:spLocks noGrp="1"/>
          </p:cNvSpPr>
          <p:nvPr>
            <p:ph type="title"/>
          </p:nvPr>
        </p:nvSpPr>
        <p:spPr>
          <a:xfrm>
            <a:off x="686834" y="1153572"/>
            <a:ext cx="3200400" cy="4461163"/>
          </a:xfrm>
        </p:spPr>
        <p:txBody>
          <a:bodyPr>
            <a:normAutofit/>
          </a:bodyPr>
          <a:lstStyle/>
          <a:p>
            <a:r>
              <a:rPr lang="en-US">
                <a:solidFill>
                  <a:srgbClr val="FFFFFF"/>
                </a:solidFill>
              </a:rPr>
              <a:t>Personal Information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9B0269-3DD7-4263-2277-C94F024A48C9}"/>
              </a:ext>
            </a:extLst>
          </p:cNvPr>
          <p:cNvSpPr>
            <a:spLocks noGrp="1"/>
          </p:cNvSpPr>
          <p:nvPr>
            <p:ph idx="1"/>
          </p:nvPr>
        </p:nvSpPr>
        <p:spPr>
          <a:xfrm>
            <a:off x="4447308" y="1097183"/>
            <a:ext cx="6906491" cy="5585619"/>
          </a:xfrm>
        </p:spPr>
        <p:txBody>
          <a:bodyPr anchor="ctr">
            <a:normAutofit/>
          </a:bodyPr>
          <a:lstStyle/>
          <a:p>
            <a:pPr marL="0" indent="0">
              <a:buNone/>
            </a:pPr>
            <a:r>
              <a:rPr lang="en-US">
                <a:solidFill>
                  <a:srgbClr val="F4640C"/>
                </a:solidFill>
              </a:rPr>
              <a:t>When entering your personal information on your tax return, keep the following in mind:</a:t>
            </a:r>
          </a:p>
          <a:p>
            <a:endParaRPr lang="en-US"/>
          </a:p>
          <a:p>
            <a:pPr>
              <a:buFont typeface="Arial" panose="020B0604020202020204" pitchFamily="34" charset="0"/>
              <a:buChar char="•"/>
            </a:pPr>
            <a:r>
              <a:rPr lang="en-US" sz="1800"/>
              <a:t>Use your full legal name (i.e., Joseph instead of Joe).</a:t>
            </a:r>
          </a:p>
          <a:p>
            <a:pPr>
              <a:buFont typeface="Arial" panose="020B0604020202020204" pitchFamily="34" charset="0"/>
              <a:buChar char="•"/>
            </a:pPr>
            <a:r>
              <a:rPr lang="en-US" sz="1800"/>
              <a:t>If you use a middle initial in your legal signature, include it on your tax return.</a:t>
            </a:r>
          </a:p>
          <a:p>
            <a:pPr>
              <a:buFont typeface="Arial" panose="020B0604020202020204" pitchFamily="34" charset="0"/>
              <a:buChar char="•"/>
            </a:pPr>
            <a:r>
              <a:rPr lang="en-US" sz="1800"/>
              <a:t>If your legal name has a suffix (like Jr or III), include it on your tax return.</a:t>
            </a:r>
          </a:p>
          <a:p>
            <a:r>
              <a:rPr lang="en-US" sz="1800"/>
              <a:t>Double-check your entries (you would be surprised by how many people enter their birthdate or Social Security Number incorrectly).</a:t>
            </a:r>
          </a:p>
          <a:p>
            <a:pPr>
              <a:buFont typeface="Arial" panose="020B0604020202020204" pitchFamily="34" charset="0"/>
              <a:buChar char="•"/>
            </a:pPr>
            <a:endParaRPr lang="en-US"/>
          </a:p>
          <a:p>
            <a:pPr marL="0" indent="0">
              <a:buNone/>
            </a:pPr>
            <a:endParaRPr lang="en-US"/>
          </a:p>
        </p:txBody>
      </p:sp>
      <p:sp>
        <p:nvSpPr>
          <p:cNvPr id="4" name="TextBox 3">
            <a:extLst>
              <a:ext uri="{FF2B5EF4-FFF2-40B4-BE49-F238E27FC236}">
                <a16:creationId xmlns:a16="http://schemas.microsoft.com/office/drawing/2014/main" id="{8EE63D6C-B40F-D66C-F98B-9CD4B66C466B}"/>
              </a:ext>
            </a:extLst>
          </p:cNvPr>
          <p:cNvSpPr txBox="1"/>
          <p:nvPr/>
        </p:nvSpPr>
        <p:spPr>
          <a:xfrm>
            <a:off x="152399" y="6377354"/>
            <a:ext cx="3165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7</a:t>
            </a:r>
          </a:p>
        </p:txBody>
      </p:sp>
    </p:spTree>
    <p:extLst>
      <p:ext uri="{BB962C8B-B14F-4D97-AF65-F5344CB8AC3E}">
        <p14:creationId xmlns:p14="http://schemas.microsoft.com/office/powerpoint/2010/main" val="2924807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BCF4FA-F9F1-7484-2496-4DEF3DFE2965}"/>
              </a:ext>
            </a:extLst>
          </p:cNvPr>
          <p:cNvSpPr>
            <a:spLocks noGrp="1"/>
          </p:cNvSpPr>
          <p:nvPr>
            <p:ph type="title"/>
          </p:nvPr>
        </p:nvSpPr>
        <p:spPr>
          <a:xfrm>
            <a:off x="686834" y="1153572"/>
            <a:ext cx="3200400" cy="4461163"/>
          </a:xfrm>
        </p:spPr>
        <p:txBody>
          <a:bodyPr>
            <a:normAutofit/>
          </a:bodyPr>
          <a:lstStyle/>
          <a:p>
            <a:r>
              <a:rPr lang="en-US">
                <a:solidFill>
                  <a:srgbClr val="FFFFFF"/>
                </a:solidFill>
              </a:rPr>
              <a:t>Your Home Address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B1D067-3F02-C4B0-D7EB-263E2611DAC2}"/>
              </a:ext>
            </a:extLst>
          </p:cNvPr>
          <p:cNvSpPr>
            <a:spLocks noGrp="1"/>
          </p:cNvSpPr>
          <p:nvPr>
            <p:ph idx="1"/>
          </p:nvPr>
        </p:nvSpPr>
        <p:spPr>
          <a:xfrm>
            <a:off x="4447308" y="591344"/>
            <a:ext cx="6906491" cy="5585619"/>
          </a:xfrm>
        </p:spPr>
        <p:txBody>
          <a:bodyPr anchor="ctr">
            <a:normAutofit/>
          </a:bodyPr>
          <a:lstStyle/>
          <a:p>
            <a:pPr marL="0" indent="0">
              <a:buNone/>
            </a:pPr>
            <a:r>
              <a:rPr lang="en-US">
                <a:solidFill>
                  <a:srgbClr val="F4640C"/>
                </a:solidFill>
              </a:rPr>
              <a:t>Entering the right address! </a:t>
            </a:r>
          </a:p>
          <a:p>
            <a:pPr marL="0" indent="0">
              <a:buNone/>
            </a:pPr>
            <a:endParaRPr lang="en-US">
              <a:solidFill>
                <a:srgbClr val="F4640C"/>
              </a:solidFill>
            </a:endParaRPr>
          </a:p>
          <a:p>
            <a:r>
              <a:rPr lang="en-US" sz="1800"/>
              <a:t>If you live in a dorm or in an apartment near campus, but you go home to your parents during summer and other breaks, your home address on your tax return is probably your parents’ address (considered your permanent/legal address). This is applicable even if you have a tax document (like a W-2) with your school address on it.</a:t>
            </a:r>
          </a:p>
          <a:p>
            <a:r>
              <a:rPr lang="en-US" sz="1800"/>
              <a:t>For example, if you are now attending college in Arkansas but your parents live in New York, your home address on your tax return would be your parents' address in New York. </a:t>
            </a:r>
          </a:p>
          <a:p>
            <a:r>
              <a:rPr lang="en-US" sz="1800"/>
              <a:t>If you are now attending college in West Virginia and your parents live in West Virginia, your home address on your tax return would be your parents' address in West Virginia. </a:t>
            </a:r>
          </a:p>
          <a:p>
            <a:pPr marL="0" indent="0">
              <a:buNone/>
            </a:pPr>
            <a:endParaRPr lang="en-US" sz="1800"/>
          </a:p>
          <a:p>
            <a:endParaRPr lang="en-US" sz="1800"/>
          </a:p>
        </p:txBody>
      </p:sp>
      <p:sp>
        <p:nvSpPr>
          <p:cNvPr id="4" name="TextBox 3">
            <a:extLst>
              <a:ext uri="{FF2B5EF4-FFF2-40B4-BE49-F238E27FC236}">
                <a16:creationId xmlns:a16="http://schemas.microsoft.com/office/drawing/2014/main" id="{47C3E9BD-2A4B-DAAA-439B-CF71F78229FC}"/>
              </a:ext>
            </a:extLst>
          </p:cNvPr>
          <p:cNvSpPr txBox="1"/>
          <p:nvPr/>
        </p:nvSpPr>
        <p:spPr>
          <a:xfrm>
            <a:off x="164122" y="6342184"/>
            <a:ext cx="3165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8</a:t>
            </a:r>
          </a:p>
        </p:txBody>
      </p:sp>
    </p:spTree>
    <p:extLst>
      <p:ext uri="{BB962C8B-B14F-4D97-AF65-F5344CB8AC3E}">
        <p14:creationId xmlns:p14="http://schemas.microsoft.com/office/powerpoint/2010/main" val="158689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BBAD09-06F7-8338-3D40-E5060F04AC1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75C5EC-AFE8-F054-7198-AAE6A241C424}"/>
              </a:ext>
            </a:extLst>
          </p:cNvPr>
          <p:cNvSpPr>
            <a:spLocks noGrp="1"/>
          </p:cNvSpPr>
          <p:nvPr>
            <p:ph type="title"/>
          </p:nvPr>
        </p:nvSpPr>
        <p:spPr>
          <a:xfrm>
            <a:off x="686834" y="1153572"/>
            <a:ext cx="3200400" cy="4461163"/>
          </a:xfrm>
        </p:spPr>
        <p:txBody>
          <a:bodyPr>
            <a:normAutofit/>
          </a:bodyPr>
          <a:lstStyle/>
          <a:p>
            <a:r>
              <a:rPr lang="en-US">
                <a:solidFill>
                  <a:srgbClr val="FFFFFF"/>
                </a:solidFill>
              </a:rPr>
              <a:t>Dependency</a:t>
            </a:r>
            <a:br>
              <a:rPr lang="en-US">
                <a:solidFill>
                  <a:srgbClr val="FFFFFF"/>
                </a:solidFill>
              </a:rPr>
            </a:br>
            <a:r>
              <a:rPr lang="en-US">
                <a:solidFill>
                  <a:srgbClr val="FFFFFF"/>
                </a:solidFill>
              </a:rPr>
              <a:t>Status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5CD74972-9009-1F25-9BA4-76D47AD58F59}"/>
              </a:ext>
            </a:extLst>
          </p:cNvPr>
          <p:cNvSpPr>
            <a:spLocks noGrp="1"/>
          </p:cNvSpPr>
          <p:nvPr>
            <p:ph idx="1"/>
          </p:nvPr>
        </p:nvSpPr>
        <p:spPr>
          <a:xfrm>
            <a:off x="4446588" y="592138"/>
            <a:ext cx="6907212" cy="5584825"/>
          </a:xfrm>
        </p:spPr>
        <p:txBody>
          <a:bodyPr anchor="ctr">
            <a:normAutofit fontScale="92500" lnSpcReduction="10000"/>
          </a:bodyPr>
          <a:lstStyle/>
          <a:p>
            <a:pPr marL="0" indent="0">
              <a:buNone/>
            </a:pPr>
            <a:r>
              <a:rPr lang="en-US">
                <a:solidFill>
                  <a:srgbClr val="F4640C"/>
                </a:solidFill>
              </a:rPr>
              <a:t>Selecting the Correct Dependency Status</a:t>
            </a:r>
          </a:p>
          <a:p>
            <a:pPr marL="0" indent="0">
              <a:buNone/>
            </a:pPr>
            <a:endParaRPr lang="en-US" sz="1800"/>
          </a:p>
          <a:p>
            <a:pPr marL="0" indent="0">
              <a:buNone/>
            </a:pPr>
            <a:r>
              <a:rPr lang="en-US" sz="1800"/>
              <a:t>Dependent of Another</a:t>
            </a:r>
          </a:p>
          <a:p>
            <a:r>
              <a:rPr lang="en-US" sz="1800"/>
              <a:t>When you file a tax return, you will need to know/understand if you are a dependent of another or not. </a:t>
            </a:r>
            <a:endParaRPr lang="en-US"/>
          </a:p>
          <a:p>
            <a:r>
              <a:rPr lang="en-US" sz="1800"/>
              <a:t>As a college student, if you are financially dependent on your parents, you are probably considered their dependent. Ask them before you file your taxes! </a:t>
            </a:r>
          </a:p>
          <a:p>
            <a:r>
              <a:rPr lang="en-US" sz="1800"/>
              <a:t>Certain deductions/credits are not available if you are a dependent of another, as they are intended for the taxpayer who provides financial support. </a:t>
            </a:r>
          </a:p>
          <a:p>
            <a:r>
              <a:rPr lang="en-US" sz="1800"/>
              <a:t>When preparing your tax return, you will be asked if you are a dependent of another. If you are a dependent of your parents and you do not indicate so on your tax return, you will cause a lot of headaches for both yourself and your parents when they go to file their tax returns. </a:t>
            </a:r>
          </a:p>
          <a:p>
            <a:pPr marL="0" indent="0">
              <a:buNone/>
            </a:pPr>
            <a:r>
              <a:rPr lang="en-US" sz="1800"/>
              <a:t>Not a Dependent of Another</a:t>
            </a:r>
          </a:p>
          <a:p>
            <a:r>
              <a:rPr lang="en-US" sz="1800"/>
              <a:t>If you are financially independent, you are likely not a dependent of another and can therefore potentially be eligible for certain credits or deductions.  </a:t>
            </a:r>
          </a:p>
          <a:p>
            <a:pPr marL="0" indent="0">
              <a:buNone/>
            </a:pPr>
            <a:endParaRPr lang="en-US"/>
          </a:p>
        </p:txBody>
      </p:sp>
      <p:sp>
        <p:nvSpPr>
          <p:cNvPr id="3" name="TextBox 2">
            <a:extLst>
              <a:ext uri="{FF2B5EF4-FFF2-40B4-BE49-F238E27FC236}">
                <a16:creationId xmlns:a16="http://schemas.microsoft.com/office/drawing/2014/main" id="{E4DA6D44-D2A6-7030-CEA3-7F501F7BE78A}"/>
              </a:ext>
            </a:extLst>
          </p:cNvPr>
          <p:cNvSpPr txBox="1"/>
          <p:nvPr/>
        </p:nvSpPr>
        <p:spPr>
          <a:xfrm>
            <a:off x="246184" y="6412523"/>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317899BD-B092-5DF8-F463-73B40A565D8D}"/>
              </a:ext>
            </a:extLst>
          </p:cNvPr>
          <p:cNvSpPr txBox="1"/>
          <p:nvPr/>
        </p:nvSpPr>
        <p:spPr>
          <a:xfrm>
            <a:off x="152400" y="6353907"/>
            <a:ext cx="3399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9</a:t>
            </a:r>
          </a:p>
        </p:txBody>
      </p:sp>
    </p:spTree>
    <p:extLst>
      <p:ext uri="{BB962C8B-B14F-4D97-AF65-F5344CB8AC3E}">
        <p14:creationId xmlns:p14="http://schemas.microsoft.com/office/powerpoint/2010/main" val="463767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AB095D-A4CC-6C5C-61E6-CC7608FB4D13}"/>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DEEE5-4C09-C1EA-1905-12F606F00DA6}"/>
              </a:ext>
            </a:extLst>
          </p:cNvPr>
          <p:cNvSpPr>
            <a:spLocks noGrp="1"/>
          </p:cNvSpPr>
          <p:nvPr>
            <p:ph type="title"/>
          </p:nvPr>
        </p:nvSpPr>
        <p:spPr>
          <a:xfrm>
            <a:off x="686834" y="1153572"/>
            <a:ext cx="3200400" cy="4461163"/>
          </a:xfrm>
        </p:spPr>
        <p:txBody>
          <a:bodyPr>
            <a:normAutofit/>
          </a:bodyPr>
          <a:lstStyle/>
          <a:p>
            <a:r>
              <a:rPr lang="en-US">
                <a:solidFill>
                  <a:srgbClr val="FFFFFF"/>
                </a:solidFill>
              </a:rPr>
              <a:t>Entering Income</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BFF5CA-7FE6-6C4E-5213-9DFA0F49BB04}"/>
              </a:ext>
            </a:extLst>
          </p:cNvPr>
          <p:cNvSpPr>
            <a:spLocks noGrp="1"/>
          </p:cNvSpPr>
          <p:nvPr>
            <p:ph idx="1"/>
          </p:nvPr>
        </p:nvSpPr>
        <p:spPr>
          <a:xfrm>
            <a:off x="4246002" y="496733"/>
            <a:ext cx="7387137" cy="5585619"/>
          </a:xfrm>
        </p:spPr>
        <p:txBody>
          <a:bodyPr anchor="ctr">
            <a:normAutofit lnSpcReduction="10000"/>
          </a:bodyPr>
          <a:lstStyle/>
          <a:p>
            <a:pPr marL="0" indent="0">
              <a:buNone/>
            </a:pPr>
            <a:r>
              <a:rPr lang="en-US" sz="2600">
                <a:solidFill>
                  <a:srgbClr val="F4640C"/>
                </a:solidFill>
              </a:rPr>
              <a:t>Entering Income</a:t>
            </a:r>
          </a:p>
          <a:p>
            <a:pPr marL="0" indent="0">
              <a:buNone/>
            </a:pPr>
            <a:endParaRPr lang="en-US" sz="2600">
              <a:solidFill>
                <a:srgbClr val="F4640C"/>
              </a:solidFill>
            </a:endParaRPr>
          </a:p>
          <a:p>
            <a:pPr marL="0" indent="0">
              <a:buNone/>
            </a:pPr>
            <a:r>
              <a:rPr lang="en-US" sz="1800"/>
              <a:t>Generally, you will receive a tax document for income that needs to be reported on your tax return. The most common document entered on tax returns is a </a:t>
            </a:r>
            <a:r>
              <a:rPr lang="en-US" sz="1800" b="1"/>
              <a:t>W-2</a:t>
            </a:r>
            <a:r>
              <a:rPr lang="en-US" sz="1800"/>
              <a:t> form, which reports your wages as an employee. Other common income types of college-age taxpayers are listed here:</a:t>
            </a:r>
          </a:p>
          <a:p>
            <a:pPr marL="0" indent="0">
              <a:buNone/>
            </a:pPr>
            <a:endParaRPr lang="en-US" sz="1800"/>
          </a:p>
          <a:p>
            <a:pPr marL="285750" indent="-285750"/>
            <a:r>
              <a:rPr lang="en-US" sz="1800"/>
              <a:t>     </a:t>
            </a:r>
            <a:r>
              <a:rPr lang="en-US" sz="1800" b="1"/>
              <a:t>1099-INT</a:t>
            </a:r>
            <a:r>
              <a:rPr lang="en-US" sz="1800"/>
              <a:t> (interest income, if you have a bank account)</a:t>
            </a:r>
            <a:endParaRPr lang="en-US"/>
          </a:p>
          <a:p>
            <a:pPr marL="285750" indent="-285750"/>
            <a:r>
              <a:rPr lang="en-US" sz="1800"/>
              <a:t>      </a:t>
            </a:r>
            <a:r>
              <a:rPr lang="en-US" sz="1800" b="1"/>
              <a:t>1099-K</a:t>
            </a:r>
            <a:r>
              <a:rPr lang="en-US" sz="1800"/>
              <a:t> (gig economy, like Uber or DoorDash drivers)</a:t>
            </a:r>
          </a:p>
          <a:p>
            <a:pPr marL="285750" indent="-285750"/>
            <a:r>
              <a:rPr lang="en-US" sz="1800"/>
              <a:t>  </a:t>
            </a:r>
            <a:r>
              <a:rPr lang="en-US" sz="1800" b="1"/>
              <a:t>1099-MISC</a:t>
            </a:r>
            <a:r>
              <a:rPr lang="en-US" sz="1800"/>
              <a:t> (royalty income, or compensation received for use of  your Name, Image or Likeness – without having to promote it)</a:t>
            </a:r>
            <a:endParaRPr lang="en-US"/>
          </a:p>
          <a:p>
            <a:pPr marL="285750" indent="-285750"/>
            <a:r>
              <a:rPr lang="en-US" sz="1800"/>
              <a:t>      </a:t>
            </a:r>
            <a:r>
              <a:rPr lang="en-US" sz="1800" b="1"/>
              <a:t>1099-NEC</a:t>
            </a:r>
            <a:r>
              <a:rPr lang="en-US" sz="1800"/>
              <a:t> (self-employment/NIL income (similar to royalty except that compensation requires promotion)</a:t>
            </a:r>
            <a:endParaRPr lang="en-US"/>
          </a:p>
          <a:p>
            <a:pPr marL="285750" indent="-285750"/>
            <a:endParaRPr lang="en-US" sz="1800"/>
          </a:p>
          <a:p>
            <a:pPr marL="0" indent="0">
              <a:buNone/>
            </a:pPr>
            <a:r>
              <a:rPr lang="en-US" sz="1800"/>
              <a:t>The most important thing to remember when entering these documents into your tax return is be sure to copy the information into your tax return exactly as it appears on the document you received. And double-check your entries! </a:t>
            </a:r>
          </a:p>
          <a:p>
            <a:pPr marL="0" indent="0">
              <a:buNone/>
            </a:pPr>
            <a:endParaRPr lang="en-US" sz="2600"/>
          </a:p>
        </p:txBody>
      </p:sp>
      <p:sp>
        <p:nvSpPr>
          <p:cNvPr id="4" name="TextBox 3">
            <a:extLst>
              <a:ext uri="{FF2B5EF4-FFF2-40B4-BE49-F238E27FC236}">
                <a16:creationId xmlns:a16="http://schemas.microsoft.com/office/drawing/2014/main" id="{0C9C7002-BB23-6CA2-CD9C-63DAF5081BDD}"/>
              </a:ext>
            </a:extLst>
          </p:cNvPr>
          <p:cNvSpPr txBox="1"/>
          <p:nvPr/>
        </p:nvSpPr>
        <p:spPr>
          <a:xfrm>
            <a:off x="140676" y="6330461"/>
            <a:ext cx="5509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10</a:t>
            </a:r>
          </a:p>
        </p:txBody>
      </p:sp>
    </p:spTree>
    <p:extLst>
      <p:ext uri="{BB962C8B-B14F-4D97-AF65-F5344CB8AC3E}">
        <p14:creationId xmlns:p14="http://schemas.microsoft.com/office/powerpoint/2010/main" val="1371070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B520C6-D6D7-3A8E-E301-EE1D3E6FF226}"/>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264B8949-6663-A1C3-4237-6DA60836C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69F2D65F-D0BB-F7B1-E48A-D4D749663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18D9A0-1D4D-C64D-8898-E6E0AA477E06}"/>
              </a:ext>
            </a:extLst>
          </p:cNvPr>
          <p:cNvSpPr>
            <a:spLocks noGrp="1"/>
          </p:cNvSpPr>
          <p:nvPr>
            <p:ph type="title"/>
          </p:nvPr>
        </p:nvSpPr>
        <p:spPr>
          <a:xfrm>
            <a:off x="686834" y="1153572"/>
            <a:ext cx="3200400" cy="4461163"/>
          </a:xfrm>
        </p:spPr>
        <p:txBody>
          <a:bodyPr>
            <a:normAutofit/>
          </a:bodyPr>
          <a:lstStyle/>
          <a:p>
            <a:r>
              <a:rPr lang="en-US">
                <a:solidFill>
                  <a:srgbClr val="FFFFFF"/>
                </a:solidFill>
              </a:rPr>
              <a:t>W-2 </a:t>
            </a:r>
            <a:br>
              <a:rPr lang="en-US">
                <a:solidFill>
                  <a:srgbClr val="FFFFFF"/>
                </a:solidFill>
              </a:rPr>
            </a:br>
            <a:r>
              <a:rPr lang="en-US">
                <a:solidFill>
                  <a:srgbClr val="FFFFFF"/>
                </a:solidFill>
              </a:rPr>
              <a:t>Form</a:t>
            </a:r>
            <a:endParaRPr lang="en-US"/>
          </a:p>
        </p:txBody>
      </p:sp>
      <p:sp>
        <p:nvSpPr>
          <p:cNvPr id="7" name="Arc 6">
            <a:extLst>
              <a:ext uri="{FF2B5EF4-FFF2-40B4-BE49-F238E27FC236}">
                <a16:creationId xmlns:a16="http://schemas.microsoft.com/office/drawing/2014/main" id="{F9534A9B-882F-B303-7963-A2DB9096B2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A8C8242C-5636-720A-671F-BF27B5D588B3}"/>
              </a:ext>
            </a:extLst>
          </p:cNvPr>
          <p:cNvSpPr txBox="1">
            <a:spLocks/>
          </p:cNvSpPr>
          <p:nvPr/>
        </p:nvSpPr>
        <p:spPr>
          <a:xfrm>
            <a:off x="4447309" y="688487"/>
            <a:ext cx="6708372" cy="18825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4640C"/>
                </a:solidFill>
              </a:rPr>
              <a:t>What a W-2 Form Looks Like</a:t>
            </a:r>
          </a:p>
          <a:p>
            <a:pPr marL="0" indent="0">
              <a:buFont typeface="Arial" panose="020B0604020202020204" pitchFamily="34" charset="0"/>
              <a:buNone/>
            </a:pPr>
            <a:endParaRPr lang="en-US"/>
          </a:p>
          <a:p>
            <a:pPr marL="0" indent="0">
              <a:buFont typeface="Arial" panose="020B0604020202020204" pitchFamily="34" charset="0"/>
              <a:buNone/>
            </a:pPr>
            <a:endParaRPr lang="en-US"/>
          </a:p>
        </p:txBody>
      </p:sp>
      <p:pic>
        <p:nvPicPr>
          <p:cNvPr id="10" name="Picture 9" descr="A close-up of a tax form&#10;&#10;AI-generated content may be incorrect.">
            <a:extLst>
              <a:ext uri="{FF2B5EF4-FFF2-40B4-BE49-F238E27FC236}">
                <a16:creationId xmlns:a16="http://schemas.microsoft.com/office/drawing/2014/main" id="{A73CC7F1-B2D2-E647-4926-7E8BC2D09BFA}"/>
              </a:ext>
            </a:extLst>
          </p:cNvPr>
          <p:cNvPicPr>
            <a:picLocks noChangeAspect="1"/>
          </p:cNvPicPr>
          <p:nvPr/>
        </p:nvPicPr>
        <p:blipFill>
          <a:blip r:embed="rId2"/>
          <a:stretch>
            <a:fillRect/>
          </a:stretch>
        </p:blipFill>
        <p:spPr>
          <a:xfrm>
            <a:off x="4355454" y="1623413"/>
            <a:ext cx="6719681" cy="4111139"/>
          </a:xfrm>
          <a:prstGeom prst="rect">
            <a:avLst/>
          </a:prstGeom>
        </p:spPr>
      </p:pic>
      <p:sp>
        <p:nvSpPr>
          <p:cNvPr id="3" name="TextBox 2">
            <a:extLst>
              <a:ext uri="{FF2B5EF4-FFF2-40B4-BE49-F238E27FC236}">
                <a16:creationId xmlns:a16="http://schemas.microsoft.com/office/drawing/2014/main" id="{E1965F19-CAC1-5FED-F4A5-F7B33AF40211}"/>
              </a:ext>
            </a:extLst>
          </p:cNvPr>
          <p:cNvSpPr txBox="1"/>
          <p:nvPr/>
        </p:nvSpPr>
        <p:spPr>
          <a:xfrm>
            <a:off x="105507" y="6342184"/>
            <a:ext cx="4689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11</a:t>
            </a:r>
          </a:p>
        </p:txBody>
      </p:sp>
    </p:spTree>
    <p:extLst>
      <p:ext uri="{BB962C8B-B14F-4D97-AF65-F5344CB8AC3E}">
        <p14:creationId xmlns:p14="http://schemas.microsoft.com/office/powerpoint/2010/main" val="649803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4D2BBA-AFF1-0798-7DBE-882D772D4238}"/>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D9CA682-B4EF-03D8-2B95-F89D9D8CD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C7A0444-ABB6-9A37-2C29-98EF60CEA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AAD1F9-12F0-1EA1-2893-7FF39716126C}"/>
              </a:ext>
            </a:extLst>
          </p:cNvPr>
          <p:cNvSpPr>
            <a:spLocks noGrp="1"/>
          </p:cNvSpPr>
          <p:nvPr>
            <p:ph type="title"/>
          </p:nvPr>
        </p:nvSpPr>
        <p:spPr>
          <a:xfrm>
            <a:off x="686834" y="1153572"/>
            <a:ext cx="3200400" cy="4461163"/>
          </a:xfrm>
        </p:spPr>
        <p:txBody>
          <a:bodyPr>
            <a:normAutofit/>
          </a:bodyPr>
          <a:lstStyle/>
          <a:p>
            <a:r>
              <a:rPr lang="en-US">
                <a:solidFill>
                  <a:srgbClr val="FFFFFF"/>
                </a:solidFill>
              </a:rPr>
              <a:t>1099-MISC Form </a:t>
            </a:r>
            <a:endParaRPr lang="en-US"/>
          </a:p>
        </p:txBody>
      </p:sp>
      <p:sp>
        <p:nvSpPr>
          <p:cNvPr id="7" name="Arc 6">
            <a:extLst>
              <a:ext uri="{FF2B5EF4-FFF2-40B4-BE49-F238E27FC236}">
                <a16:creationId xmlns:a16="http://schemas.microsoft.com/office/drawing/2014/main" id="{5589DADF-3D53-1C4A-101F-0B6CB76FC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Content Placeholder 3" descr="A close-up of a form&#10;&#10;AI-generated content may be incorrect.">
            <a:extLst>
              <a:ext uri="{FF2B5EF4-FFF2-40B4-BE49-F238E27FC236}">
                <a16:creationId xmlns:a16="http://schemas.microsoft.com/office/drawing/2014/main" id="{359F030A-3138-D962-F091-54209B15130D}"/>
              </a:ext>
            </a:extLst>
          </p:cNvPr>
          <p:cNvPicPr>
            <a:picLocks noGrp="1" noChangeAspect="1"/>
          </p:cNvPicPr>
          <p:nvPr>
            <p:ph idx="1"/>
          </p:nvPr>
        </p:nvPicPr>
        <p:blipFill>
          <a:blip r:embed="rId2"/>
          <a:stretch>
            <a:fillRect/>
          </a:stretch>
        </p:blipFill>
        <p:spPr>
          <a:xfrm>
            <a:off x="4363233" y="1177983"/>
            <a:ext cx="6601691" cy="4457580"/>
          </a:xfrm>
          <a:prstGeom prst="rect">
            <a:avLst/>
          </a:prstGeom>
        </p:spPr>
      </p:pic>
      <p:sp>
        <p:nvSpPr>
          <p:cNvPr id="8" name="Content Placeholder 2">
            <a:extLst>
              <a:ext uri="{FF2B5EF4-FFF2-40B4-BE49-F238E27FC236}">
                <a16:creationId xmlns:a16="http://schemas.microsoft.com/office/drawing/2014/main" id="{9ECE6686-45FB-C67B-D02C-481771A1D6B6}"/>
              </a:ext>
            </a:extLst>
          </p:cNvPr>
          <p:cNvSpPr txBox="1">
            <a:spLocks/>
          </p:cNvSpPr>
          <p:nvPr/>
        </p:nvSpPr>
        <p:spPr>
          <a:xfrm>
            <a:off x="4447309" y="688487"/>
            <a:ext cx="6708372" cy="18825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4640C"/>
                </a:solidFill>
              </a:rPr>
              <a:t>What a 1099-MISC Form Looks Like</a:t>
            </a:r>
          </a:p>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3" name="TextBox 2">
            <a:extLst>
              <a:ext uri="{FF2B5EF4-FFF2-40B4-BE49-F238E27FC236}">
                <a16:creationId xmlns:a16="http://schemas.microsoft.com/office/drawing/2014/main" id="{8B7B0546-42AD-0307-66DE-F7C412AB092D}"/>
              </a:ext>
            </a:extLst>
          </p:cNvPr>
          <p:cNvSpPr txBox="1"/>
          <p:nvPr/>
        </p:nvSpPr>
        <p:spPr>
          <a:xfrm>
            <a:off x="117230" y="6377354"/>
            <a:ext cx="4454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12</a:t>
            </a:r>
          </a:p>
        </p:txBody>
      </p:sp>
    </p:spTree>
    <p:extLst>
      <p:ext uri="{BB962C8B-B14F-4D97-AF65-F5344CB8AC3E}">
        <p14:creationId xmlns:p14="http://schemas.microsoft.com/office/powerpoint/2010/main" val="1716658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33BD3F-8218-4941-BF04-46B4572E9E51}"/>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177F61-E248-4191-49A5-7FF3A0C353B5}"/>
              </a:ext>
            </a:extLst>
          </p:cNvPr>
          <p:cNvSpPr>
            <a:spLocks noGrp="1"/>
          </p:cNvSpPr>
          <p:nvPr>
            <p:ph type="title"/>
          </p:nvPr>
        </p:nvSpPr>
        <p:spPr>
          <a:xfrm>
            <a:off x="686834" y="1153572"/>
            <a:ext cx="3200400" cy="4461163"/>
          </a:xfrm>
        </p:spPr>
        <p:txBody>
          <a:bodyPr>
            <a:normAutofit/>
          </a:bodyPr>
          <a:lstStyle/>
          <a:p>
            <a:r>
              <a:rPr lang="en-US">
                <a:solidFill>
                  <a:srgbClr val="FFFFFF"/>
                </a:solidFill>
              </a:rPr>
              <a:t>Scholarship Income</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F2F2BE7-89D8-0889-D986-1A374C3E8593}"/>
              </a:ext>
            </a:extLst>
          </p:cNvPr>
          <p:cNvSpPr>
            <a:spLocks noGrp="1"/>
          </p:cNvSpPr>
          <p:nvPr>
            <p:ph idx="1"/>
          </p:nvPr>
        </p:nvSpPr>
        <p:spPr>
          <a:xfrm>
            <a:off x="4447308" y="591344"/>
            <a:ext cx="6906491" cy="5585619"/>
          </a:xfrm>
        </p:spPr>
        <p:txBody>
          <a:bodyPr anchor="ctr">
            <a:normAutofit/>
          </a:bodyPr>
          <a:lstStyle/>
          <a:p>
            <a:pPr marL="0" indent="0">
              <a:buNone/>
            </a:pPr>
            <a:r>
              <a:rPr lang="en-US" sz="2600">
                <a:solidFill>
                  <a:srgbClr val="F4640C"/>
                </a:solidFill>
              </a:rPr>
              <a:t>Is your </a:t>
            </a:r>
            <a:r>
              <a:rPr lang="en-US">
                <a:solidFill>
                  <a:srgbClr val="F4640C"/>
                </a:solidFill>
              </a:rPr>
              <a:t>scholarship</a:t>
            </a:r>
            <a:r>
              <a:rPr lang="en-US" sz="2600">
                <a:solidFill>
                  <a:srgbClr val="F4640C"/>
                </a:solidFill>
              </a:rPr>
              <a:t> income taxable? </a:t>
            </a:r>
          </a:p>
          <a:p>
            <a:pPr marL="0" indent="0">
              <a:buNone/>
            </a:pPr>
            <a:endParaRPr lang="en-US" sz="1800"/>
          </a:p>
          <a:p>
            <a:r>
              <a:rPr lang="en-US" sz="1800"/>
              <a:t>If you received a scholarship for tuition only, this is not considered taxable income. It still needs to be reported on your tax return though.  </a:t>
            </a:r>
          </a:p>
          <a:p>
            <a:r>
              <a:rPr lang="en-US" sz="1800"/>
              <a:t>The taxable portion of a scholarship or fellowship grant  is generally the amount used for non-tuition expenses (such as room, board, and travel). </a:t>
            </a:r>
          </a:p>
          <a:p>
            <a:pPr marL="0" indent="0">
              <a:buNone/>
            </a:pPr>
            <a:endParaRPr lang="en-US" sz="1800"/>
          </a:p>
        </p:txBody>
      </p:sp>
      <p:sp>
        <p:nvSpPr>
          <p:cNvPr id="4" name="TextBox 3">
            <a:extLst>
              <a:ext uri="{FF2B5EF4-FFF2-40B4-BE49-F238E27FC236}">
                <a16:creationId xmlns:a16="http://schemas.microsoft.com/office/drawing/2014/main" id="{3EE40DDD-674B-2541-08BA-59967272EAA5}"/>
              </a:ext>
            </a:extLst>
          </p:cNvPr>
          <p:cNvSpPr txBox="1"/>
          <p:nvPr/>
        </p:nvSpPr>
        <p:spPr>
          <a:xfrm>
            <a:off x="82062" y="6342184"/>
            <a:ext cx="4454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13</a:t>
            </a:r>
          </a:p>
        </p:txBody>
      </p:sp>
    </p:spTree>
    <p:extLst>
      <p:ext uri="{BB962C8B-B14F-4D97-AF65-F5344CB8AC3E}">
        <p14:creationId xmlns:p14="http://schemas.microsoft.com/office/powerpoint/2010/main" val="3275193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6C52F6-8763-C796-EC70-7247DC61F52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079789-85C0-98DD-0EBF-C7D1BAC17172}"/>
              </a:ext>
            </a:extLst>
          </p:cNvPr>
          <p:cNvSpPr>
            <a:spLocks noGrp="1"/>
          </p:cNvSpPr>
          <p:nvPr>
            <p:ph type="title"/>
          </p:nvPr>
        </p:nvSpPr>
        <p:spPr>
          <a:xfrm>
            <a:off x="686834" y="1153572"/>
            <a:ext cx="3200400" cy="4461163"/>
          </a:xfrm>
        </p:spPr>
        <p:txBody>
          <a:bodyPr>
            <a:normAutofit/>
          </a:bodyPr>
          <a:lstStyle/>
          <a:p>
            <a:r>
              <a:rPr lang="en-US">
                <a:solidFill>
                  <a:srgbClr val="FFFFFF"/>
                </a:solidFill>
              </a:rPr>
              <a:t>NIL/Royalty Income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C7C8F21-D9F8-B30B-0E99-2ECE2EB02FC6}"/>
              </a:ext>
            </a:extLst>
          </p:cNvPr>
          <p:cNvSpPr>
            <a:spLocks noGrp="1"/>
          </p:cNvSpPr>
          <p:nvPr>
            <p:ph idx="1"/>
          </p:nvPr>
        </p:nvSpPr>
        <p:spPr>
          <a:xfrm>
            <a:off x="4447308" y="591344"/>
            <a:ext cx="6906491" cy="5585619"/>
          </a:xfrm>
        </p:spPr>
        <p:txBody>
          <a:bodyPr anchor="ctr">
            <a:normAutofit/>
          </a:bodyPr>
          <a:lstStyle/>
          <a:p>
            <a:pPr marL="0" indent="0">
              <a:buNone/>
            </a:pPr>
            <a:r>
              <a:rPr lang="en-US">
                <a:solidFill>
                  <a:srgbClr val="F4640C"/>
                </a:solidFill>
              </a:rPr>
              <a:t>Reporting Name, Image, or Likeness (NIL) Income and Royalty Income</a:t>
            </a:r>
          </a:p>
          <a:p>
            <a:pPr marL="0" indent="0">
              <a:buNone/>
            </a:pPr>
            <a:r>
              <a:rPr lang="en-US" sz="1800"/>
              <a:t>NIL Income</a:t>
            </a:r>
          </a:p>
          <a:p>
            <a:r>
              <a:rPr lang="en-US" sz="1800">
                <a:ea typeface="+mn-lt"/>
                <a:cs typeface="+mn-lt"/>
              </a:rPr>
              <a:t>NIL income is compensation, both cash and non-cash (merchandise, gift cards, cars, crypto), earned by student-athletes for the use of their Name, Image, and Likeness (NIL). NIL income requires you to actively promote something to receive your compensation. </a:t>
            </a:r>
            <a:endParaRPr lang="en-US" sz="1200" b="1">
              <a:solidFill>
                <a:srgbClr val="0A0A0A"/>
              </a:solidFill>
              <a:highlight>
                <a:srgbClr val="FFFFFF"/>
              </a:highlight>
            </a:endParaRPr>
          </a:p>
          <a:p>
            <a:r>
              <a:rPr lang="en-US" sz="1800"/>
              <a:t>NIL income is generally considered self-employment income, requiring self-employment taxes to be paid on NIL income received.</a:t>
            </a:r>
          </a:p>
          <a:p>
            <a:pPr marL="0" indent="0">
              <a:buNone/>
            </a:pPr>
            <a:r>
              <a:rPr lang="en-US" sz="1800"/>
              <a:t>Royalty Income</a:t>
            </a:r>
          </a:p>
          <a:p>
            <a:r>
              <a:rPr lang="en-US" sz="1800"/>
              <a:t>Royalties are "passive payments" for licensing your image (like video games) which are also taxable (but taxed as regular income and not as self-employment). This means you received compensation for the use of your Name, Image, and Likeness but does not require you to actively promote anything.</a:t>
            </a:r>
          </a:p>
          <a:p>
            <a:pPr marL="0" indent="0">
              <a:buNone/>
            </a:pPr>
            <a:endParaRPr lang="en-US"/>
          </a:p>
        </p:txBody>
      </p:sp>
      <p:sp>
        <p:nvSpPr>
          <p:cNvPr id="4" name="TextBox 3">
            <a:extLst>
              <a:ext uri="{FF2B5EF4-FFF2-40B4-BE49-F238E27FC236}">
                <a16:creationId xmlns:a16="http://schemas.microsoft.com/office/drawing/2014/main" id="{F9398918-0F2F-AE0A-1BB0-7B7B202DD862}"/>
              </a:ext>
            </a:extLst>
          </p:cNvPr>
          <p:cNvSpPr txBox="1"/>
          <p:nvPr/>
        </p:nvSpPr>
        <p:spPr>
          <a:xfrm>
            <a:off x="70338" y="6342184"/>
            <a:ext cx="4454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14</a:t>
            </a:r>
          </a:p>
        </p:txBody>
      </p:sp>
    </p:spTree>
    <p:extLst>
      <p:ext uri="{BB962C8B-B14F-4D97-AF65-F5344CB8AC3E}">
        <p14:creationId xmlns:p14="http://schemas.microsoft.com/office/powerpoint/2010/main" val="2824079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312286-C7CD-0BF9-BB3C-F8B75B2D8AA5}"/>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6E6D79-FFB6-E702-B653-47C9988A5305}"/>
              </a:ext>
            </a:extLst>
          </p:cNvPr>
          <p:cNvSpPr>
            <a:spLocks noGrp="1"/>
          </p:cNvSpPr>
          <p:nvPr>
            <p:ph type="title"/>
          </p:nvPr>
        </p:nvSpPr>
        <p:spPr>
          <a:xfrm>
            <a:off x="686834" y="1153572"/>
            <a:ext cx="3200400" cy="4461163"/>
          </a:xfrm>
        </p:spPr>
        <p:txBody>
          <a:bodyPr>
            <a:normAutofit/>
          </a:bodyPr>
          <a:lstStyle/>
          <a:p>
            <a:r>
              <a:rPr lang="en-US">
                <a:solidFill>
                  <a:srgbClr val="FFFFFF"/>
                </a:solidFill>
              </a:rPr>
              <a:t>Education Credits</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E1585B-1C9E-DDF0-7890-B4801226EE4E}"/>
              </a:ext>
            </a:extLst>
          </p:cNvPr>
          <p:cNvSpPr>
            <a:spLocks noGrp="1"/>
          </p:cNvSpPr>
          <p:nvPr>
            <p:ph idx="1"/>
          </p:nvPr>
        </p:nvSpPr>
        <p:spPr>
          <a:xfrm>
            <a:off x="4447308" y="485836"/>
            <a:ext cx="6906491" cy="5585619"/>
          </a:xfrm>
        </p:spPr>
        <p:txBody>
          <a:bodyPr anchor="ctr">
            <a:normAutofit fontScale="92500" lnSpcReduction="20000"/>
          </a:bodyPr>
          <a:lstStyle/>
          <a:p>
            <a:pPr marL="0" indent="0">
              <a:buNone/>
            </a:pPr>
            <a:r>
              <a:rPr lang="en-US">
                <a:solidFill>
                  <a:srgbClr val="F4640C"/>
                </a:solidFill>
              </a:rPr>
              <a:t>Claiming Education Credits</a:t>
            </a:r>
          </a:p>
          <a:p>
            <a:pPr marL="0" indent="0">
              <a:buNone/>
            </a:pPr>
            <a:endParaRPr lang="en-US">
              <a:solidFill>
                <a:srgbClr val="F4640C"/>
              </a:solidFill>
            </a:endParaRPr>
          </a:p>
          <a:p>
            <a:pPr marL="0" indent="0">
              <a:buNone/>
            </a:pPr>
            <a:r>
              <a:rPr lang="en-US" sz="1800"/>
              <a:t>Dependent of Another?</a:t>
            </a:r>
          </a:p>
          <a:p>
            <a:r>
              <a:rPr lang="en-US" sz="1800"/>
              <a:t>If you determined that you are a dependent of your parents, you cannot claim education credits for tuition paid, but your parents can. </a:t>
            </a:r>
          </a:p>
          <a:p>
            <a:endParaRPr lang="en-US" sz="1800"/>
          </a:p>
          <a:p>
            <a:pPr marL="0" indent="0">
              <a:buNone/>
            </a:pPr>
            <a:r>
              <a:rPr lang="en-US" sz="1800"/>
              <a:t>Not a Dependent of Another?</a:t>
            </a:r>
          </a:p>
          <a:p>
            <a:r>
              <a:rPr lang="en-US" sz="1800"/>
              <a:t>If you are </a:t>
            </a:r>
            <a:r>
              <a:rPr lang="en-US" sz="1800" u="sng"/>
              <a:t>not a dependent</a:t>
            </a:r>
            <a:r>
              <a:rPr lang="en-US" sz="1800"/>
              <a:t> of another and you paid for your own tuition, fees, books (not through scholarship) and support, you may be able to claim education credits for expenses paid by you. </a:t>
            </a:r>
          </a:p>
          <a:p>
            <a:r>
              <a:rPr lang="en-US" sz="1800"/>
              <a:t>The Lifetime Learning Credit is non-refundable. This means the credit reduces your tax (up to $2,000). For example – you earned $20,000 and your tax ends up being $423, your tax would be reduced to $0 but you would not be refunded the difference.</a:t>
            </a:r>
          </a:p>
          <a:p>
            <a:r>
              <a:rPr lang="en-US" sz="1800"/>
              <a:t>The American Opportunity Tax Credit is a partially refundable credit. If you earned $20,000 and you tax ends up being $423, your tax would be reduced to $0 and you would receive a $1,000 refund. </a:t>
            </a:r>
          </a:p>
          <a:p>
            <a:pPr marL="0" indent="0">
              <a:buNone/>
            </a:pPr>
            <a:r>
              <a:rPr lang="en-US" sz="1800">
                <a:solidFill>
                  <a:srgbClr val="0A0A0A"/>
                </a:solidFill>
                <a:highlight>
                  <a:srgbClr val="FFFFFF"/>
                </a:highlight>
                <a:ea typeface="+mn-lt"/>
                <a:cs typeface="+mn-lt"/>
              </a:rPr>
              <a:t>*Note - students under age 24 usually only qualify for this refund if their earned income (from a job) provides more than half of their own financial support.</a:t>
            </a:r>
            <a:endParaRPr lang="en-US" sz="1800"/>
          </a:p>
          <a:p>
            <a:endParaRPr lang="en-US" sz="1800"/>
          </a:p>
          <a:p>
            <a:pPr marL="0" indent="0">
              <a:buNone/>
            </a:pPr>
            <a:endParaRPr lang="en-US" sz="1800"/>
          </a:p>
        </p:txBody>
      </p:sp>
      <p:sp>
        <p:nvSpPr>
          <p:cNvPr id="4" name="TextBox 3">
            <a:extLst>
              <a:ext uri="{FF2B5EF4-FFF2-40B4-BE49-F238E27FC236}">
                <a16:creationId xmlns:a16="http://schemas.microsoft.com/office/drawing/2014/main" id="{C5F6D2B9-411D-D2CC-DBAB-6C8B517E1966}"/>
              </a:ext>
            </a:extLst>
          </p:cNvPr>
          <p:cNvSpPr txBox="1"/>
          <p:nvPr/>
        </p:nvSpPr>
        <p:spPr>
          <a:xfrm>
            <a:off x="70338" y="6389077"/>
            <a:ext cx="5275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15</a:t>
            </a:r>
          </a:p>
        </p:txBody>
      </p:sp>
    </p:spTree>
    <p:extLst>
      <p:ext uri="{BB962C8B-B14F-4D97-AF65-F5344CB8AC3E}">
        <p14:creationId xmlns:p14="http://schemas.microsoft.com/office/powerpoint/2010/main" val="970278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A754D2-0757-5BD6-89E2-D8FF34CB7D80}"/>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9F3248-B420-C8BF-3146-93330E2CE96C}"/>
              </a:ext>
            </a:extLst>
          </p:cNvPr>
          <p:cNvSpPr>
            <a:spLocks noGrp="1"/>
          </p:cNvSpPr>
          <p:nvPr>
            <p:ph type="title"/>
          </p:nvPr>
        </p:nvSpPr>
        <p:spPr>
          <a:xfrm>
            <a:off x="686834" y="1153572"/>
            <a:ext cx="3200400" cy="4461163"/>
          </a:xfrm>
        </p:spPr>
        <p:txBody>
          <a:bodyPr>
            <a:normAutofit/>
          </a:bodyPr>
          <a:lstStyle/>
          <a:p>
            <a:r>
              <a:rPr lang="en-US">
                <a:solidFill>
                  <a:srgbClr val="FFFFFF"/>
                </a:solidFill>
              </a:rPr>
              <a:t>State Taxes</a:t>
            </a:r>
          </a:p>
        </p:txBody>
      </p:sp>
      <p:sp>
        <p:nvSpPr>
          <p:cNvPr id="7" name="Arc 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5BFCDF-C8CD-219B-3173-F244A1C6A922}"/>
              </a:ext>
            </a:extLst>
          </p:cNvPr>
          <p:cNvSpPr>
            <a:spLocks noGrp="1"/>
          </p:cNvSpPr>
          <p:nvPr>
            <p:ph idx="1"/>
          </p:nvPr>
        </p:nvSpPr>
        <p:spPr>
          <a:xfrm>
            <a:off x="4447308" y="883170"/>
            <a:ext cx="6906491" cy="5585619"/>
          </a:xfrm>
        </p:spPr>
        <p:txBody>
          <a:bodyPr anchor="ctr">
            <a:normAutofit/>
          </a:bodyPr>
          <a:lstStyle/>
          <a:p>
            <a:pPr marL="0" indent="0">
              <a:buNone/>
            </a:pPr>
            <a:r>
              <a:rPr lang="en-US">
                <a:solidFill>
                  <a:srgbClr val="F4640C"/>
                </a:solidFill>
              </a:rPr>
              <a:t>Filing Your State Tax Return</a:t>
            </a:r>
          </a:p>
          <a:p>
            <a:pPr marL="0" indent="0">
              <a:buNone/>
            </a:pPr>
            <a:endParaRPr lang="en-US"/>
          </a:p>
          <a:p>
            <a:r>
              <a:rPr lang="en-US" sz="1800"/>
              <a:t>Filing your state tax return is easy, as most of the information is carried over from your federal tax return to the state tax return.</a:t>
            </a:r>
          </a:p>
          <a:p>
            <a:r>
              <a:rPr lang="en-US" sz="1800"/>
              <a:t>Questions asked in the state program are typically state-specific and are for additional deductions or credits offered only at the state level.</a:t>
            </a:r>
          </a:p>
          <a:p>
            <a:r>
              <a:rPr lang="en-US" sz="1800"/>
              <a:t>If your home state is the same state where you worked, you will file a state tax return for that state only. If your home state is different than the state you went to school and worked in, you may need to file a state return for both states (but you generally do not pay tax in both states). </a:t>
            </a:r>
          </a:p>
          <a:p>
            <a:pPr marL="0" indent="0">
              <a:buNone/>
            </a:pPr>
            <a:r>
              <a:rPr lang="en-US" sz="1800"/>
              <a:t> </a:t>
            </a:r>
          </a:p>
          <a:p>
            <a:pPr marL="0" indent="0">
              <a:buNone/>
            </a:pPr>
            <a:endParaRPr lang="en-US"/>
          </a:p>
        </p:txBody>
      </p:sp>
      <p:sp>
        <p:nvSpPr>
          <p:cNvPr id="4" name="TextBox 3">
            <a:extLst>
              <a:ext uri="{FF2B5EF4-FFF2-40B4-BE49-F238E27FC236}">
                <a16:creationId xmlns:a16="http://schemas.microsoft.com/office/drawing/2014/main" id="{9C9C7C96-D5FA-EFA2-69B2-602FCDCEAEB6}"/>
              </a:ext>
            </a:extLst>
          </p:cNvPr>
          <p:cNvSpPr txBox="1"/>
          <p:nvPr/>
        </p:nvSpPr>
        <p:spPr>
          <a:xfrm>
            <a:off x="93785" y="6353907"/>
            <a:ext cx="4454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16</a:t>
            </a:r>
          </a:p>
        </p:txBody>
      </p:sp>
    </p:spTree>
    <p:extLst>
      <p:ext uri="{BB962C8B-B14F-4D97-AF65-F5344CB8AC3E}">
        <p14:creationId xmlns:p14="http://schemas.microsoft.com/office/powerpoint/2010/main" val="3607642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C42800-A18C-6933-D1BE-A4BA29DB6AC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A91332-42DA-4E09-8E36-715A6D55C784}"/>
              </a:ext>
            </a:extLst>
          </p:cNvPr>
          <p:cNvSpPr>
            <a:spLocks noGrp="1"/>
          </p:cNvSpPr>
          <p:nvPr>
            <p:ph type="title"/>
          </p:nvPr>
        </p:nvSpPr>
        <p:spPr>
          <a:xfrm>
            <a:off x="686834" y="1153572"/>
            <a:ext cx="3200400" cy="4461163"/>
          </a:xfrm>
        </p:spPr>
        <p:txBody>
          <a:bodyPr>
            <a:normAutofit/>
          </a:bodyPr>
          <a:lstStyle/>
          <a:p>
            <a:r>
              <a:rPr lang="en-US">
                <a:solidFill>
                  <a:srgbClr val="FFFFFF"/>
                </a:solidFill>
              </a:rPr>
              <a:t>Looking for </a:t>
            </a:r>
            <a:br>
              <a:rPr lang="en-US">
                <a:solidFill>
                  <a:srgbClr val="FFFFFF"/>
                </a:solidFill>
              </a:rPr>
            </a:br>
            <a:r>
              <a:rPr lang="en-US">
                <a:solidFill>
                  <a:srgbClr val="FFFFFF"/>
                </a:solidFill>
              </a:rPr>
              <a:t>Help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03FF20-1B19-4B3A-F2A2-2B1AD15BFD8B}"/>
              </a:ext>
            </a:extLst>
          </p:cNvPr>
          <p:cNvSpPr>
            <a:spLocks noGrp="1"/>
          </p:cNvSpPr>
          <p:nvPr>
            <p:ph idx="1"/>
          </p:nvPr>
        </p:nvSpPr>
        <p:spPr>
          <a:xfrm>
            <a:off x="4447308" y="591344"/>
            <a:ext cx="6906491" cy="5585619"/>
          </a:xfrm>
        </p:spPr>
        <p:txBody>
          <a:bodyPr anchor="ctr">
            <a:normAutofit/>
          </a:bodyPr>
          <a:lstStyle/>
          <a:p>
            <a:pPr marL="0" indent="0" algn="ctr">
              <a:buNone/>
            </a:pPr>
            <a:r>
              <a:rPr lang="en-US" sz="1800" i="1">
                <a:solidFill>
                  <a:srgbClr val="0070C0"/>
                </a:solidFill>
              </a:rPr>
              <a:t>“Learning about taxes when you are young is one of the smartest investments you can make in yourself. It gives you the power to take charge of your financial health — without having to depend on anyone else.”</a:t>
            </a:r>
            <a:br>
              <a:rPr lang="en-US" sz="1800" i="1">
                <a:solidFill>
                  <a:srgbClr val="0070C0"/>
                </a:solidFill>
              </a:rPr>
            </a:br>
            <a:endParaRPr lang="en-US">
              <a:solidFill>
                <a:srgbClr val="F4640C"/>
              </a:solidFill>
            </a:endParaRPr>
          </a:p>
          <a:p>
            <a:pPr marL="0" indent="0">
              <a:buNone/>
            </a:pPr>
            <a:r>
              <a:rPr lang="en-US">
                <a:solidFill>
                  <a:srgbClr val="F4640C"/>
                </a:solidFill>
              </a:rPr>
              <a:t>Utilize the Help Available</a:t>
            </a:r>
          </a:p>
          <a:p>
            <a:pPr marL="0" indent="0">
              <a:buNone/>
            </a:pPr>
            <a:endParaRPr lang="en-US"/>
          </a:p>
          <a:p>
            <a:r>
              <a:rPr lang="en-US" sz="1800"/>
              <a:t>Even though tax law can feel overwhelming and complex, filing your taxes doesn’t have to be stressful or confusing.</a:t>
            </a:r>
            <a:endParaRPr lang="en-US" sz="1800">
              <a:solidFill>
                <a:srgbClr val="F4640C"/>
              </a:solidFill>
            </a:endParaRPr>
          </a:p>
          <a:p>
            <a:r>
              <a:rPr lang="en-US" sz="1800"/>
              <a:t>There should always be links to immediate help for quick explanations that can answer lots of questions for you. </a:t>
            </a:r>
          </a:p>
          <a:p>
            <a:r>
              <a:rPr lang="en-US" sz="1800"/>
              <a:t>There should always be a way to easily ask for more help if needed (like your dedicated email support). </a:t>
            </a:r>
            <a:endParaRPr lang="en-US"/>
          </a:p>
          <a:p>
            <a:pPr marL="0" indent="0">
              <a:buNone/>
            </a:pPr>
            <a:endParaRPr lang="en-US"/>
          </a:p>
        </p:txBody>
      </p:sp>
      <p:sp>
        <p:nvSpPr>
          <p:cNvPr id="4" name="TextBox 3">
            <a:extLst>
              <a:ext uri="{FF2B5EF4-FFF2-40B4-BE49-F238E27FC236}">
                <a16:creationId xmlns:a16="http://schemas.microsoft.com/office/drawing/2014/main" id="{FFDC4DB8-6FA2-439A-0B1A-6604A54C57E2}"/>
              </a:ext>
            </a:extLst>
          </p:cNvPr>
          <p:cNvSpPr txBox="1"/>
          <p:nvPr/>
        </p:nvSpPr>
        <p:spPr>
          <a:xfrm>
            <a:off x="82061" y="6400800"/>
            <a:ext cx="562708"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17</a:t>
            </a:r>
          </a:p>
        </p:txBody>
      </p:sp>
    </p:spTree>
    <p:extLst>
      <p:ext uri="{BB962C8B-B14F-4D97-AF65-F5344CB8AC3E}">
        <p14:creationId xmlns:p14="http://schemas.microsoft.com/office/powerpoint/2010/main" val="665771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435706-95D1-E6A8-CA8D-D37C0C90A454}"/>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A18CF74-E67E-C98C-C102-82FE6ABE1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4C235473-543A-DE0C-3E0F-810DECD23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171817-2D1E-50BD-4A41-5DE6E82240F9}"/>
              </a:ext>
            </a:extLst>
          </p:cNvPr>
          <p:cNvSpPr>
            <a:spLocks noGrp="1"/>
          </p:cNvSpPr>
          <p:nvPr>
            <p:ph type="title"/>
          </p:nvPr>
        </p:nvSpPr>
        <p:spPr>
          <a:xfrm>
            <a:off x="686834" y="1153572"/>
            <a:ext cx="3200400" cy="4461163"/>
          </a:xfrm>
        </p:spPr>
        <p:txBody>
          <a:bodyPr>
            <a:normAutofit/>
          </a:bodyPr>
          <a:lstStyle/>
          <a:p>
            <a:r>
              <a:rPr lang="en-US">
                <a:solidFill>
                  <a:srgbClr val="FFFFFF"/>
                </a:solidFill>
              </a:rPr>
              <a:t>Q and A</a:t>
            </a:r>
            <a:endParaRPr lang="en-US"/>
          </a:p>
        </p:txBody>
      </p:sp>
      <p:sp>
        <p:nvSpPr>
          <p:cNvPr id="7" name="Arc 6">
            <a:extLst>
              <a:ext uri="{FF2B5EF4-FFF2-40B4-BE49-F238E27FC236}">
                <a16:creationId xmlns:a16="http://schemas.microsoft.com/office/drawing/2014/main" id="{EC4F4B7E-3AF7-F81A-CFA6-F133C281D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1569E9-C904-034E-152F-14D319B0B800}"/>
              </a:ext>
            </a:extLst>
          </p:cNvPr>
          <p:cNvSpPr>
            <a:spLocks noGrp="1"/>
          </p:cNvSpPr>
          <p:nvPr>
            <p:ph idx="1"/>
          </p:nvPr>
        </p:nvSpPr>
        <p:spPr>
          <a:xfrm>
            <a:off x="4447308" y="110698"/>
            <a:ext cx="6906491" cy="5585619"/>
          </a:xfrm>
        </p:spPr>
        <p:txBody>
          <a:bodyPr anchor="ctr">
            <a:normAutofit/>
          </a:bodyPr>
          <a:lstStyle/>
          <a:p>
            <a:pPr marL="0" indent="0" algn="ctr">
              <a:buNone/>
            </a:pPr>
            <a:r>
              <a:rPr lang="en-US" sz="2600">
                <a:solidFill>
                  <a:srgbClr val="F4640C"/>
                </a:solidFill>
              </a:rPr>
              <a:t>Do you have any questions we</a:t>
            </a:r>
            <a:endParaRPr lang="en-US">
              <a:solidFill>
                <a:srgbClr val="000000"/>
              </a:solidFill>
            </a:endParaRPr>
          </a:p>
          <a:p>
            <a:pPr marL="0" indent="0" algn="ctr">
              <a:buNone/>
            </a:pPr>
            <a:r>
              <a:rPr lang="en-US" sz="2600">
                <a:solidFill>
                  <a:srgbClr val="F4640C"/>
                </a:solidFill>
              </a:rPr>
              <a:t>have not answered?</a:t>
            </a:r>
            <a:endParaRPr lang="en-US"/>
          </a:p>
          <a:p>
            <a:pPr marL="0" indent="0" algn="ctr">
              <a:buNone/>
            </a:pPr>
            <a:endParaRPr lang="en-US" sz="1800"/>
          </a:p>
          <a:p>
            <a:endParaRPr lang="en-US" sz="1800"/>
          </a:p>
        </p:txBody>
      </p:sp>
      <p:sp>
        <p:nvSpPr>
          <p:cNvPr id="4" name="TextBox 3">
            <a:extLst>
              <a:ext uri="{FF2B5EF4-FFF2-40B4-BE49-F238E27FC236}">
                <a16:creationId xmlns:a16="http://schemas.microsoft.com/office/drawing/2014/main" id="{6E9C740F-6683-01D0-5C0F-79803458BCE5}"/>
              </a:ext>
            </a:extLst>
          </p:cNvPr>
          <p:cNvSpPr txBox="1"/>
          <p:nvPr/>
        </p:nvSpPr>
        <p:spPr>
          <a:xfrm>
            <a:off x="117230" y="6400800"/>
            <a:ext cx="5509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18</a:t>
            </a:r>
          </a:p>
        </p:txBody>
      </p:sp>
    </p:spTree>
    <p:extLst>
      <p:ext uri="{BB962C8B-B14F-4D97-AF65-F5344CB8AC3E}">
        <p14:creationId xmlns:p14="http://schemas.microsoft.com/office/powerpoint/2010/main" val="1410142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19</Slides>
  <Notes>3</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Getting Started! </vt:lpstr>
      <vt:lpstr>Getting Started! </vt:lpstr>
      <vt:lpstr>Important Dates/Info! </vt:lpstr>
      <vt:lpstr>Do You Need to  File?</vt:lpstr>
      <vt:lpstr>Do You Need to  File State?</vt:lpstr>
      <vt:lpstr>State Links</vt:lpstr>
      <vt:lpstr>Personal Information </vt:lpstr>
      <vt:lpstr>Your Home Address </vt:lpstr>
      <vt:lpstr>Dependency Status</vt:lpstr>
      <vt:lpstr>Entering Income</vt:lpstr>
      <vt:lpstr>W-2  Form</vt:lpstr>
      <vt:lpstr>1099-MISC Form </vt:lpstr>
      <vt:lpstr>Scholarship Income</vt:lpstr>
      <vt:lpstr>NIL/Royalty Income</vt:lpstr>
      <vt:lpstr>Education Credits</vt:lpstr>
      <vt:lpstr>State Taxes</vt:lpstr>
      <vt:lpstr>Looking for  Help</vt:lpstr>
      <vt:lpstr>Q and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Loring</dc:creator>
  <cp:revision>5</cp:revision>
  <dcterms:created xsi:type="dcterms:W3CDTF">2026-02-24T23:46:44Z</dcterms:created>
  <dcterms:modified xsi:type="dcterms:W3CDTF">2026-02-28T06:21:50Z</dcterms:modified>
</cp:coreProperties>
</file>